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5" r:id="rId3"/>
    <p:sldId id="276" r:id="rId4"/>
    <p:sldId id="279" r:id="rId5"/>
    <p:sldId id="282" r:id="rId6"/>
    <p:sldId id="258" r:id="rId7"/>
    <p:sldId id="278" r:id="rId8"/>
    <p:sldId id="280" r:id="rId9"/>
    <p:sldId id="281" r:id="rId10"/>
    <p:sldId id="284" r:id="rId11"/>
    <p:sldId id="266" r:id="rId12"/>
    <p:sldId id="269" r:id="rId13"/>
    <p:sldId id="267" r:id="rId14"/>
    <p:sldId id="28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51"/>
    <p:restoredTop sz="82421"/>
  </p:normalViewPr>
  <p:slideViewPr>
    <p:cSldViewPr snapToGrid="0" snapToObjects="1">
      <p:cViewPr varScale="1">
        <p:scale>
          <a:sx n="98" d="100"/>
          <a:sy n="98" d="100"/>
        </p:scale>
        <p:origin x="156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 sessions</c:v>
                </c:pt>
              </c:strCache>
            </c:strRef>
          </c:tx>
          <c:spPr>
            <a:ln w="34925">
              <a:solidFill>
                <a:srgbClr val="57677A"/>
              </a:solidFill>
            </a:ln>
          </c:spPr>
          <c:marker>
            <c:symbol val="circle"/>
            <c:size val="7"/>
            <c:spPr>
              <a:solidFill>
                <a:srgbClr val="57677A"/>
              </a:solidFill>
              <a:ln>
                <a:solidFill>
                  <a:srgbClr val="57677A"/>
                </a:solidFill>
              </a:ln>
            </c:spPr>
          </c:marker>
          <c:xVal>
            <c:numRef>
              <c:f>Sheet1!$A$2:$A$5</c:f>
              <c:numCache>
                <c:formatCode>General</c:formatCode>
                <c:ptCount val="4"/>
                <c:pt idx="0">
                  <c:v>91</c:v>
                </c:pt>
                <c:pt idx="1">
                  <c:v>180</c:v>
                </c:pt>
                <c:pt idx="2">
                  <c:v>269</c:v>
                </c:pt>
                <c:pt idx="3">
                  <c:v>358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2.5</c:v>
                </c:pt>
                <c:pt idx="1">
                  <c:v>37.299999999999997</c:v>
                </c:pt>
                <c:pt idx="2">
                  <c:v>279</c:v>
                </c:pt>
                <c:pt idx="3">
                  <c:v>1860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B9F-5C4B-800C-D5C8ED58A65C}"/>
            </c:ext>
          </c:extLst>
        </c:ser>
        <c:ser>
          <c:idx val="1"/>
          <c:order val="1"/>
          <c:tx>
            <c:strRef>
              <c:f>Sheet1!$B$7</c:f>
              <c:strCache>
                <c:ptCount val="1"/>
                <c:pt idx="0">
                  <c:v>3 sessions</c:v>
                </c:pt>
              </c:strCache>
            </c:strRef>
          </c:tx>
          <c:spPr>
            <a:ln w="34925">
              <a:solidFill>
                <a:srgbClr val="2865CE"/>
              </a:solidFill>
            </a:ln>
          </c:spPr>
          <c:marker>
            <c:symbol val="circle"/>
            <c:size val="7"/>
            <c:spPr>
              <a:solidFill>
                <a:srgbClr val="2865CE"/>
              </a:solidFill>
              <a:ln>
                <a:solidFill>
                  <a:srgbClr val="2865CE"/>
                </a:solidFill>
              </a:ln>
            </c:spPr>
          </c:marker>
          <c:xVal>
            <c:numRef>
              <c:f>Sheet1!$A$8:$A$11</c:f>
              <c:numCache>
                <c:formatCode>General</c:formatCode>
                <c:ptCount val="4"/>
                <c:pt idx="0">
                  <c:v>89.666666666666671</c:v>
                </c:pt>
                <c:pt idx="1">
                  <c:v>177.33333333333334</c:v>
                </c:pt>
                <c:pt idx="2">
                  <c:v>265</c:v>
                </c:pt>
                <c:pt idx="3">
                  <c:v>352.66666666666669</c:v>
                </c:pt>
              </c:numCache>
            </c:numRef>
          </c:xVal>
          <c:yVal>
            <c:numRef>
              <c:f>Sheet1!$B$8:$B$11</c:f>
              <c:numCache>
                <c:formatCode>General</c:formatCode>
                <c:ptCount val="4"/>
                <c:pt idx="0">
                  <c:v>14.3</c:v>
                </c:pt>
                <c:pt idx="1">
                  <c:v>316</c:v>
                </c:pt>
                <c:pt idx="2">
                  <c:v>2940</c:v>
                </c:pt>
                <c:pt idx="3">
                  <c:v>28700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B9F-5C4B-800C-D5C8ED58A65C}"/>
            </c:ext>
          </c:extLst>
        </c:ser>
        <c:ser>
          <c:idx val="2"/>
          <c:order val="2"/>
          <c:tx>
            <c:strRef>
              <c:f>Sheet1!$B$13</c:f>
              <c:strCache>
                <c:ptCount val="1"/>
                <c:pt idx="0">
                  <c:v>4 sessions</c:v>
                </c:pt>
              </c:strCache>
            </c:strRef>
          </c:tx>
          <c:spPr>
            <a:ln w="34925">
              <a:solidFill>
                <a:srgbClr val="B56716"/>
              </a:solidFill>
            </a:ln>
          </c:spPr>
          <c:marker>
            <c:symbol val="circle"/>
            <c:size val="7"/>
            <c:spPr>
              <a:solidFill>
                <a:srgbClr val="B56716"/>
              </a:solidFill>
              <a:ln>
                <a:solidFill>
                  <a:srgbClr val="B56716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B56716"/>
                        </a:solidFill>
                        <a:latin typeface="Arial"/>
                      </a:rPr>
                      <a:t>0.009 h</a:t>
                    </a:r>
                  </a:p>
                </c:rich>
              </c:tx>
              <c:spPr>
                <a:solidFill>
                  <a:srgbClr val="F7F9FC"/>
                </a:solidFill>
                <a:ln>
                  <a:noFill/>
                </a:ln>
              </c:spPr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B9F-5C4B-800C-D5C8ED58A65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B56716"/>
                        </a:solidFill>
                        <a:latin typeface="Arial"/>
                      </a:rPr>
                      <a:t>0.47 h</a:t>
                    </a:r>
                  </a:p>
                </c:rich>
              </c:tx>
              <c:spPr>
                <a:solidFill>
                  <a:srgbClr val="F7F9FC"/>
                </a:solidFill>
                <a:ln>
                  <a:noFill/>
                </a:ln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B9F-5C4B-800C-D5C8ED58A65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B56716"/>
                        </a:solidFill>
                        <a:latin typeface="Arial"/>
                      </a:rPr>
                      <a:t>4.8 h</a:t>
                    </a:r>
                  </a:p>
                </c:rich>
              </c:tx>
              <c:spPr>
                <a:solidFill>
                  <a:srgbClr val="F7F9FC"/>
                </a:solidFill>
                <a:ln>
                  <a:noFill/>
                </a:ln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B9F-5C4B-800C-D5C8ED58A65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B56716"/>
                        </a:solidFill>
                        <a:latin typeface="Arial"/>
                      </a:rPr>
                      <a:t>17.6 h</a:t>
                    </a:r>
                  </a:p>
                </c:rich>
              </c:tx>
              <c:spPr>
                <a:solidFill>
                  <a:srgbClr val="F7F9FC"/>
                </a:solidFill>
                <a:ln>
                  <a:noFill/>
                </a:ln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B9F-5C4B-800C-D5C8ED58A65C}"/>
                </c:ext>
              </c:extLst>
            </c:dLbl>
            <c:spPr>
              <a:solidFill>
                <a:srgbClr val="F7F9FC"/>
              </a:solidFill>
              <a:ln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rgbClr val="B56716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Sheet1!$A$14:$A$17</c:f>
              <c:numCache>
                <c:formatCode>General</c:formatCode>
                <c:ptCount val="4"/>
                <c:pt idx="0">
                  <c:v>89</c:v>
                </c:pt>
                <c:pt idx="1">
                  <c:v>176</c:v>
                </c:pt>
                <c:pt idx="2">
                  <c:v>262.5</c:v>
                </c:pt>
                <c:pt idx="3">
                  <c:v>350</c:v>
                </c:pt>
              </c:numCache>
            </c:numRef>
          </c:xVal>
          <c:yVal>
            <c:numRef>
              <c:f>Sheet1!$B$14:$B$17</c:f>
              <c:numCache>
                <c:formatCode>General</c:formatCode>
                <c:ptCount val="4"/>
                <c:pt idx="0">
                  <c:v>31.8</c:v>
                </c:pt>
                <c:pt idx="1">
                  <c:v>1700</c:v>
                </c:pt>
                <c:pt idx="2">
                  <c:v>17300</c:v>
                </c:pt>
                <c:pt idx="3">
                  <c:v>63400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B9F-5C4B-800C-D5C8ED58A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"/>
        <c:axId val="302"/>
      </c:scatterChart>
      <c:valAx>
        <c:axId val="301"/>
        <c:scaling>
          <c:orientation val="minMax"/>
          <c:max val="375"/>
          <c:min val="75"/>
        </c:scaling>
        <c:delete val="0"/>
        <c:axPos val="b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700">
                <a:latin typeface="Arial"/>
              </a:defRPr>
            </a:pPr>
            <a:endParaRPr lang="en-US"/>
          </a:p>
        </c:txPr>
        <c:crossAx val="302"/>
        <c:crosses val="autoZero"/>
        <c:crossBetween val="midCat"/>
        <c:majorUnit val="50"/>
      </c:valAx>
      <c:valAx>
        <c:axId val="302"/>
        <c:scaling>
          <c:logBase val="10"/>
          <c:orientation val="minMax"/>
          <c:max val="100000"/>
          <c:min val="1"/>
        </c:scaling>
        <c:delete val="0"/>
        <c:axPos val="l"/>
        <c:majorGridlines>
          <c:spPr>
            <a:ln w="8890">
              <a:solidFill>
                <a:srgbClr val="DCE3ED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/>
              </a:defRPr>
            </a:pPr>
            <a:endParaRPr lang="en-US"/>
          </a:p>
        </c:txPr>
        <c:crossAx val="301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500">
          <a:solidFill>
            <a:srgbClr val="172A43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18B36-2A9E-00C2-910F-0EEF7604C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1629D-9230-AEA0-1D7C-756A309432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C235DE-BB93-36FF-8B4D-72D1D9976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D97E9-6666-6D1A-F94E-FFDFF60B5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8935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5F70B-1BE5-0CD0-D1B2-35D304304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9CFE51-1AA3-0451-0C4E-80B99150CF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C2938-1BAB-4D50-D64B-4F9CA4627D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802B7F-D68A-1C8E-F318-1C96CF22D5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87670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DA141-31F3-A8B9-9103-67E0ABE5B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4E72E-478F-0D29-94B2-0E9B2697D4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36D25-A171-8DBE-0150-E98CEE9F4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03CD1-DE06-DABA-0E21-2CF198DE4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47546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2C0EE-AFD3-4F35-EB71-6E4E0C73E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98B78B-48D5-C372-F99F-1ECF249BF1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DCE473-772A-F4F8-9D30-8CE1DC1EA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7DA02-2693-2EB2-A1DE-EBD8DF9787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237347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3A70-0A63-291D-4C05-65653D78C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E7FEDF-F868-5F1F-7C47-B9D3499183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4EA2AA-A32B-CC3F-D2A5-1DA186CAEE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78876-216E-B661-620D-593A9D89DC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046236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FE87F-6D45-0277-23E0-86FA8E1E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3E2D9E-C9CD-DE11-BD67-DEBD61BFD5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3BECC-F942-356C-C341-105E162BF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B81687-977F-B05A-3A9D-DA21A5DD9B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93832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D9255-A74D-E378-A8DB-D737C9D96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FB4E2-9D3A-647E-7C51-8EB2B6FECE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D88CEF-4819-D147-81C5-A7434B0CD4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EA4BB-C71E-D924-353D-9BD3E54DE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897648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39E09-2CB0-CBC4-E320-816E5BDF0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BCAC45-7100-0329-9556-A54F57D77C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EE8D2-4C1F-C34F-3081-A1D84ABB2B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40EC5-45E5-90AB-9157-27E83E637E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42939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31886-935F-F04E-A85E-B06E813014F8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43392" y="6356350"/>
            <a:ext cx="219140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10E5-A406-2445-BFF4-1F39853221C3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01200" y="6356349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A7213-FFC7-C443-9B22-72F9186237C2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01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30266-1EE6-6D4D-9A46-286CC366C022}" type="datetime1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564414" y="6356349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C5B7-6B44-4341-A632-F70144F446CE}" type="datetime1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01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141D-FC96-B545-A507-63FED2B2CF98}" type="datetime1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01200" y="6356349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66E06-4394-8E47-808E-DFA2C78C7AC8}" type="datetime1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16966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3BAC-061F-9344-B4B6-8429B61CB651}" type="datetime1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01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8A6AD-F1B1-B14E-8275-BF86BDEDBA10}" type="datetime1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59007" y="6356349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0D8A9-0523-304B-A6DB-314BADC24A72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706304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4A2B5-923A-BD41-888E-2BBEE43E5CF0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01200" y="6173787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F9B19-7E19-A044-86CE-75E96C80C39C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01200" y="635634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4360" y="1005840"/>
            <a:ext cx="640080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6800" b="1">
                <a:solidFill>
                  <a:srgbClr val="FFFFFF"/>
                </a:solidFill>
                <a:latin typeface="Arial"/>
              </a:defRPr>
            </a:pPr>
            <a:r>
              <a:t>Augur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40280"/>
            <a:ext cx="106984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Predicting View Serializability Violations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FFFFFF"/>
                </a:solidFill>
                <a:latin typeface="Arial"/>
              </a:defRPr>
            </a:pPr>
            <a:r>
              <a:t>in Relational Data Store Applications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3858768"/>
            <a:ext cx="9784080" cy="7360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0">
                <a:solidFill>
                  <a:srgbClr val="D6E0EE"/>
                </a:solidFill>
                <a:latin typeface="Arial"/>
              </a:defRPr>
            </a:pPr>
            <a:r>
              <a:rPr dirty="0"/>
              <a:t>Chujun Geng · Noah Charlton</a:t>
            </a:r>
            <a:endParaRPr lang="en-US" dirty="0"/>
          </a:p>
          <a:p>
            <a:pPr>
              <a:lnSpc>
                <a:spcPct val="108000"/>
              </a:lnSpc>
              <a:defRPr sz="2300" b="0">
                <a:solidFill>
                  <a:srgbClr val="D6E0EE"/>
                </a:solidFill>
                <a:latin typeface="Arial"/>
              </a:defRPr>
            </a:pPr>
            <a:r>
              <a:rPr lang="en-US" dirty="0"/>
              <a:t>Spyros Blanas · Michael D. Bond · Yang Wang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4818888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A4B4C8"/>
                </a:solidFill>
                <a:latin typeface="Arial"/>
              </a:defRPr>
            </a:pPr>
            <a:r>
              <a:t>The Ohio State University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7A7435-C3A5-B5A3-F90D-5585F187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BACKGROUND</a:t>
            </a:r>
            <a:endParaRPr dirty="0"/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026DA15A-EA86-DF7F-281B-EE08AF4A5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900E2D-8F4B-B288-0842-36F3C27A5AF9}"/>
              </a:ext>
            </a:extLst>
          </p:cNvPr>
          <p:cNvSpPr txBox="1"/>
          <p:nvPr/>
        </p:nvSpPr>
        <p:spPr>
          <a:xfrm>
            <a:off x="530352" y="804672"/>
            <a:ext cx="1106424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72A43"/>
                </a:solidFill>
                <a:latin typeface="Arial"/>
              </a:defRPr>
            </a:pPr>
            <a:r>
              <a:rPr dirty="0"/>
              <a:t>Weak isolation: database transactions can race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091B72-57B5-B7B6-DCFD-7F8408282662}"/>
              </a:ext>
            </a:extLst>
          </p:cNvPr>
          <p:cNvSpPr txBox="1"/>
          <p:nvPr/>
        </p:nvSpPr>
        <p:spPr>
          <a:xfrm>
            <a:off x="566928" y="1435608"/>
            <a:ext cx="10972800" cy="3692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defRPr sz="2300" b="0">
                <a:solidFill>
                  <a:srgbClr val="172A43"/>
                </a:solidFill>
                <a:latin typeface="Arial"/>
              </a:defRPr>
            </a:pPr>
            <a:r>
              <a:rPr lang="en-US" sz="2400" dirty="0"/>
              <a:t>Transactions may produce results impossible when run one at a time.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6A3551B-FA53-72BD-F978-26D201AA6AA7}"/>
              </a:ext>
            </a:extLst>
          </p:cNvPr>
          <p:cNvSpPr/>
          <p:nvPr/>
        </p:nvSpPr>
        <p:spPr>
          <a:xfrm>
            <a:off x="704088" y="2523744"/>
            <a:ext cx="5230368" cy="2688336"/>
          </a:xfrm>
          <a:prstGeom prst="roundRect">
            <a:avLst>
              <a:gd name="adj" fmla="val 10000"/>
            </a:avLst>
          </a:prstGeom>
          <a:solidFill>
            <a:srgbClr val="EDF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33358-7AC5-E896-1A2B-583E53C17F20}"/>
              </a:ext>
            </a:extLst>
          </p:cNvPr>
          <p:cNvSpPr txBox="1"/>
          <p:nvPr/>
        </p:nvSpPr>
        <p:spPr>
          <a:xfrm>
            <a:off x="914400" y="2706624"/>
            <a:ext cx="4809744" cy="3538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2865CE"/>
                </a:solidFill>
                <a:latin typeface="Arial"/>
              </a:defRPr>
            </a:pPr>
            <a:r>
              <a:rPr lang="en-US" dirty="0"/>
              <a:t>Race </a:t>
            </a:r>
            <a:r>
              <a:rPr dirty="0"/>
              <a:t>in shared memory</a:t>
            </a:r>
            <a:r>
              <a:rPr lang="en-US" dirty="0"/>
              <a:t> program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DBACF-4F9F-E522-98D1-7A71E228794C}"/>
              </a:ext>
            </a:extLst>
          </p:cNvPr>
          <p:cNvSpPr txBox="1"/>
          <p:nvPr/>
        </p:nvSpPr>
        <p:spPr>
          <a:xfrm>
            <a:off x="914400" y="3118104"/>
            <a:ext cx="4809744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/>
              <a:t>Threads share memory · x starts at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82D6DD-107B-C64C-051C-33A1F8F51AFB}"/>
              </a:ext>
            </a:extLst>
          </p:cNvPr>
          <p:cNvSpPr txBox="1"/>
          <p:nvPr/>
        </p:nvSpPr>
        <p:spPr>
          <a:xfrm>
            <a:off x="914400" y="3547872"/>
            <a:ext cx="2322576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172A43"/>
                </a:solidFill>
                <a:latin typeface="Arial"/>
              </a:defRPr>
            </a:pPr>
            <a:r>
              <a:t>Thread A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FF75B5E-68CF-BDA6-57E5-A6FE879732DC}"/>
              </a:ext>
            </a:extLst>
          </p:cNvPr>
          <p:cNvSpPr/>
          <p:nvPr/>
        </p:nvSpPr>
        <p:spPr>
          <a:xfrm>
            <a:off x="914400" y="3913632"/>
            <a:ext cx="2322576" cy="43891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214FEE-5B4E-E688-0FB9-9A1CBB6424D0}"/>
              </a:ext>
            </a:extLst>
          </p:cNvPr>
          <p:cNvSpPr txBox="1"/>
          <p:nvPr/>
        </p:nvSpPr>
        <p:spPr>
          <a:xfrm>
            <a:off x="969264" y="3986784"/>
            <a:ext cx="2212848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865CE"/>
                </a:solidFill>
                <a:latin typeface="Arial"/>
              </a:defRPr>
            </a:pPr>
            <a:r>
              <a:t>read x → 0</a:t>
            </a:r>
          </a:p>
        </p:txBody>
      </p:sp>
      <p:cxnSp>
        <p:nvCxnSpPr>
          <p:cNvPr id="16" name="Connector 44">
            <a:extLst>
              <a:ext uri="{FF2B5EF4-FFF2-40B4-BE49-F238E27FC236}">
                <a16:creationId xmlns:a16="http://schemas.microsoft.com/office/drawing/2014/main" id="{7150CB22-C624-44F1-DAE1-99520C859B50}"/>
              </a:ext>
            </a:extLst>
          </p:cNvPr>
          <p:cNvCxnSpPr/>
          <p:nvPr/>
        </p:nvCxnSpPr>
        <p:spPr>
          <a:xfrm>
            <a:off x="2075688" y="4389120"/>
            <a:ext cx="0" cy="219456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AD491BB-92AD-453F-D834-A7703A56B805}"/>
              </a:ext>
            </a:extLst>
          </p:cNvPr>
          <p:cNvSpPr/>
          <p:nvPr/>
        </p:nvSpPr>
        <p:spPr>
          <a:xfrm>
            <a:off x="914400" y="4663440"/>
            <a:ext cx="232257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F58621-60D8-8186-8EF5-1C125E714E7C}"/>
              </a:ext>
            </a:extLst>
          </p:cNvPr>
          <p:cNvSpPr txBox="1"/>
          <p:nvPr/>
        </p:nvSpPr>
        <p:spPr>
          <a:xfrm>
            <a:off x="969264" y="4709160"/>
            <a:ext cx="2212848" cy="3076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865CE"/>
                </a:solidFill>
                <a:latin typeface="Arial"/>
              </a:defRPr>
            </a:pPr>
            <a:r>
              <a:rPr dirty="0"/>
              <a:t>write x =</a:t>
            </a:r>
            <a:r>
              <a:rPr lang="en-US" dirty="0"/>
              <a:t> x +</a:t>
            </a:r>
            <a:r>
              <a:rPr dirty="0"/>
              <a:t>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96B45C-6A3E-2623-D919-111154449C4C}"/>
              </a:ext>
            </a:extLst>
          </p:cNvPr>
          <p:cNvSpPr txBox="1"/>
          <p:nvPr/>
        </p:nvSpPr>
        <p:spPr>
          <a:xfrm>
            <a:off x="3401568" y="3547872"/>
            <a:ext cx="2322576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172A43"/>
                </a:solidFill>
                <a:latin typeface="Arial"/>
              </a:defRPr>
            </a:pPr>
            <a:r>
              <a:t>Thread B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C021CB4-EF68-A7C0-2EF9-CB3076B06665}"/>
              </a:ext>
            </a:extLst>
          </p:cNvPr>
          <p:cNvSpPr/>
          <p:nvPr/>
        </p:nvSpPr>
        <p:spPr>
          <a:xfrm>
            <a:off x="3401568" y="3913632"/>
            <a:ext cx="2322576" cy="43891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A25D3F-44FC-5878-AB7A-F6E5C8557F7C}"/>
              </a:ext>
            </a:extLst>
          </p:cNvPr>
          <p:cNvSpPr txBox="1"/>
          <p:nvPr/>
        </p:nvSpPr>
        <p:spPr>
          <a:xfrm>
            <a:off x="3456432" y="3986784"/>
            <a:ext cx="2212848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865CE"/>
                </a:solidFill>
                <a:latin typeface="Arial"/>
              </a:defRPr>
            </a:pPr>
            <a:r>
              <a:t>read x → 0</a:t>
            </a:r>
          </a:p>
        </p:txBody>
      </p:sp>
      <p:cxnSp>
        <p:nvCxnSpPr>
          <p:cNvPr id="26" name="Connector 51">
            <a:extLst>
              <a:ext uri="{FF2B5EF4-FFF2-40B4-BE49-F238E27FC236}">
                <a16:creationId xmlns:a16="http://schemas.microsoft.com/office/drawing/2014/main" id="{D0347FA7-8C2B-EB59-C2AE-F19BCA87E024}"/>
              </a:ext>
            </a:extLst>
          </p:cNvPr>
          <p:cNvCxnSpPr/>
          <p:nvPr/>
        </p:nvCxnSpPr>
        <p:spPr>
          <a:xfrm>
            <a:off x="4562856" y="4389120"/>
            <a:ext cx="0" cy="219456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1B8FBB4-2FAB-6622-E896-38A2D42A71CE}"/>
              </a:ext>
            </a:extLst>
          </p:cNvPr>
          <p:cNvSpPr/>
          <p:nvPr/>
        </p:nvSpPr>
        <p:spPr>
          <a:xfrm>
            <a:off x="3401568" y="4663440"/>
            <a:ext cx="2322576" cy="3931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A0E9AD-8E72-298D-BC89-2834886EB1E0}"/>
              </a:ext>
            </a:extLst>
          </p:cNvPr>
          <p:cNvSpPr txBox="1"/>
          <p:nvPr/>
        </p:nvSpPr>
        <p:spPr>
          <a:xfrm>
            <a:off x="3456432" y="4709160"/>
            <a:ext cx="2212848" cy="3076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2865CE"/>
                </a:solidFill>
                <a:latin typeface="Arial"/>
              </a:defRPr>
            </a:pPr>
            <a:r>
              <a:rPr dirty="0"/>
              <a:t>write x =</a:t>
            </a:r>
            <a:r>
              <a:rPr lang="en-US" dirty="0"/>
              <a:t> x +</a:t>
            </a:r>
            <a:r>
              <a:rPr dirty="0"/>
              <a:t> 1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4761AE9-0883-7891-BE82-AB85D7CDD581}"/>
              </a:ext>
            </a:extLst>
          </p:cNvPr>
          <p:cNvSpPr/>
          <p:nvPr/>
        </p:nvSpPr>
        <p:spPr>
          <a:xfrm>
            <a:off x="6263640" y="2523743"/>
            <a:ext cx="5230368" cy="3093285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5DB41F4-65DB-ED28-F3D5-D90ECDD4E183}"/>
              </a:ext>
            </a:extLst>
          </p:cNvPr>
          <p:cNvSpPr txBox="1"/>
          <p:nvPr/>
        </p:nvSpPr>
        <p:spPr>
          <a:xfrm>
            <a:off x="6473952" y="2706624"/>
            <a:ext cx="4809744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Race</a:t>
            </a:r>
            <a:r>
              <a:rPr dirty="0"/>
              <a:t> </a:t>
            </a:r>
            <a:r>
              <a:rPr lang="en-US" dirty="0"/>
              <a:t>in</a:t>
            </a:r>
            <a:r>
              <a:rPr dirty="0"/>
              <a:t> weak</a:t>
            </a:r>
            <a:r>
              <a:rPr lang="en-US" dirty="0"/>
              <a:t>ly</a:t>
            </a:r>
            <a:r>
              <a:rPr dirty="0"/>
              <a:t> isolat</a:t>
            </a:r>
            <a:r>
              <a:rPr lang="en-US" dirty="0"/>
              <a:t>ed data store </a:t>
            </a:r>
            <a:endParaRPr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9E0B21-2F8E-A14B-E7AA-560100B290DE}"/>
              </a:ext>
            </a:extLst>
          </p:cNvPr>
          <p:cNvSpPr txBox="1"/>
          <p:nvPr/>
        </p:nvSpPr>
        <p:spPr>
          <a:xfrm>
            <a:off x="6473952" y="3118104"/>
            <a:ext cx="4809744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/>
              <a:t>Read Committed · x starts at 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5ADD5B-E8AE-501C-F5FE-DF052FF12689}"/>
              </a:ext>
            </a:extLst>
          </p:cNvPr>
          <p:cNvSpPr txBox="1"/>
          <p:nvPr/>
        </p:nvSpPr>
        <p:spPr>
          <a:xfrm>
            <a:off x="6473952" y="3547872"/>
            <a:ext cx="2322576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172A43"/>
                </a:solidFill>
                <a:latin typeface="Arial"/>
              </a:defRPr>
            </a:pPr>
            <a:r>
              <a:t>Transaction A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5AB6D105-B9E2-4538-2EAA-E5C86870D8DF}"/>
              </a:ext>
            </a:extLst>
          </p:cNvPr>
          <p:cNvSpPr/>
          <p:nvPr/>
        </p:nvSpPr>
        <p:spPr>
          <a:xfrm>
            <a:off x="6473952" y="3913632"/>
            <a:ext cx="2322576" cy="43891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7C7F01E-A302-4773-C2B0-6964299AB45F}"/>
              </a:ext>
            </a:extLst>
          </p:cNvPr>
          <p:cNvSpPr txBox="1"/>
          <p:nvPr/>
        </p:nvSpPr>
        <p:spPr>
          <a:xfrm>
            <a:off x="6528816" y="3986784"/>
            <a:ext cx="2212848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007D75"/>
                </a:solidFill>
                <a:latin typeface="Arial"/>
              </a:defRPr>
            </a:pPr>
            <a:r>
              <a:rPr dirty="0"/>
              <a:t>SELECT x → 0</a:t>
            </a:r>
          </a:p>
        </p:txBody>
      </p:sp>
      <p:cxnSp>
        <p:nvCxnSpPr>
          <p:cNvPr id="40" name="Connector 61">
            <a:extLst>
              <a:ext uri="{FF2B5EF4-FFF2-40B4-BE49-F238E27FC236}">
                <a16:creationId xmlns:a16="http://schemas.microsoft.com/office/drawing/2014/main" id="{E84CD32D-88B2-8798-000B-5DB87C3071F2}"/>
              </a:ext>
            </a:extLst>
          </p:cNvPr>
          <p:cNvCxnSpPr/>
          <p:nvPr/>
        </p:nvCxnSpPr>
        <p:spPr>
          <a:xfrm>
            <a:off x="7635240" y="4389120"/>
            <a:ext cx="0" cy="219456"/>
          </a:xfrm>
          <a:prstGeom prst="line">
            <a:avLst/>
          </a:prstGeom>
          <a:ln w="25400">
            <a:solidFill>
              <a:srgbClr val="007D75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40417CC2-DDC9-8BBB-7151-BA3609103D52}"/>
              </a:ext>
            </a:extLst>
          </p:cNvPr>
          <p:cNvSpPr/>
          <p:nvPr/>
        </p:nvSpPr>
        <p:spPr>
          <a:xfrm>
            <a:off x="6473952" y="4663439"/>
            <a:ext cx="2322576" cy="685767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2CAFF92-0F39-4628-133A-806C5C0C3D03}"/>
              </a:ext>
            </a:extLst>
          </p:cNvPr>
          <p:cNvSpPr txBox="1"/>
          <p:nvPr/>
        </p:nvSpPr>
        <p:spPr>
          <a:xfrm>
            <a:off x="6528816" y="4709160"/>
            <a:ext cx="2212848" cy="64004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007D75"/>
                </a:solidFill>
                <a:latin typeface="Arial"/>
              </a:defRPr>
            </a:pPr>
            <a:r>
              <a:rPr dirty="0"/>
              <a:t>UPDATE </a:t>
            </a:r>
            <a:r>
              <a:rPr lang="en-US" dirty="0"/>
              <a:t>… </a:t>
            </a:r>
          </a:p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SET </a:t>
            </a:r>
            <a:r>
              <a:rPr dirty="0"/>
              <a:t>x = </a:t>
            </a:r>
            <a:r>
              <a:rPr lang="en-US" dirty="0"/>
              <a:t>x + </a:t>
            </a:r>
            <a:r>
              <a:rPr dirty="0"/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E139F8-1955-C73B-5C18-CF77AF62DFF2}"/>
              </a:ext>
            </a:extLst>
          </p:cNvPr>
          <p:cNvSpPr txBox="1"/>
          <p:nvPr/>
        </p:nvSpPr>
        <p:spPr>
          <a:xfrm>
            <a:off x="8961120" y="3547872"/>
            <a:ext cx="2322576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172A43"/>
                </a:solidFill>
                <a:latin typeface="Arial"/>
              </a:defRPr>
            </a:pPr>
            <a:r>
              <a:t>Transaction B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239012E-3905-C7C9-9A5F-0B8DB6C1BBF7}"/>
              </a:ext>
            </a:extLst>
          </p:cNvPr>
          <p:cNvSpPr/>
          <p:nvPr/>
        </p:nvSpPr>
        <p:spPr>
          <a:xfrm>
            <a:off x="8961120" y="3913632"/>
            <a:ext cx="2322576" cy="43891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4EDB9D-7C14-06DD-DAAD-A4D04F20D32C}"/>
              </a:ext>
            </a:extLst>
          </p:cNvPr>
          <p:cNvSpPr txBox="1"/>
          <p:nvPr/>
        </p:nvSpPr>
        <p:spPr>
          <a:xfrm>
            <a:off x="9015984" y="3986784"/>
            <a:ext cx="2212848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007D75"/>
                </a:solidFill>
                <a:latin typeface="Arial"/>
              </a:defRPr>
            </a:pPr>
            <a:r>
              <a:t>SELECT x → 0</a:t>
            </a:r>
          </a:p>
        </p:txBody>
      </p:sp>
      <p:cxnSp>
        <p:nvCxnSpPr>
          <p:cNvPr id="47" name="Connector 68">
            <a:extLst>
              <a:ext uri="{FF2B5EF4-FFF2-40B4-BE49-F238E27FC236}">
                <a16:creationId xmlns:a16="http://schemas.microsoft.com/office/drawing/2014/main" id="{756A4D73-E16B-9C48-1536-5612EF8982AC}"/>
              </a:ext>
            </a:extLst>
          </p:cNvPr>
          <p:cNvCxnSpPr/>
          <p:nvPr/>
        </p:nvCxnSpPr>
        <p:spPr>
          <a:xfrm>
            <a:off x="10122408" y="4389120"/>
            <a:ext cx="0" cy="219456"/>
          </a:xfrm>
          <a:prstGeom prst="line">
            <a:avLst/>
          </a:prstGeom>
          <a:ln w="25400">
            <a:solidFill>
              <a:srgbClr val="007D75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03A5376B-7CC3-AA95-7676-8BF91A40577B}"/>
              </a:ext>
            </a:extLst>
          </p:cNvPr>
          <p:cNvSpPr/>
          <p:nvPr/>
        </p:nvSpPr>
        <p:spPr>
          <a:xfrm>
            <a:off x="8961120" y="4663440"/>
            <a:ext cx="2322576" cy="68445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872DEB3-D05F-E61B-983E-63A79EFFF980}"/>
              </a:ext>
            </a:extLst>
          </p:cNvPr>
          <p:cNvSpPr txBox="1"/>
          <p:nvPr/>
        </p:nvSpPr>
        <p:spPr>
          <a:xfrm>
            <a:off x="9015984" y="4709160"/>
            <a:ext cx="2212848" cy="64004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007D75"/>
                </a:solidFill>
                <a:latin typeface="Arial"/>
              </a:defRPr>
            </a:pPr>
            <a:r>
              <a:rPr dirty="0"/>
              <a:t>UPDATE</a:t>
            </a:r>
            <a:r>
              <a:rPr lang="en-US" dirty="0"/>
              <a:t> …</a:t>
            </a:r>
            <a:r>
              <a:rPr dirty="0"/>
              <a:t> </a:t>
            </a:r>
            <a:endParaRPr lang="en-US" dirty="0"/>
          </a:p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SET </a:t>
            </a:r>
            <a:r>
              <a:rPr dirty="0"/>
              <a:t>x = </a:t>
            </a:r>
            <a:r>
              <a:rPr lang="en-US" dirty="0"/>
              <a:t>x + </a:t>
            </a:r>
            <a:r>
              <a:rPr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A7675E-33F8-DD5D-BD0E-10DE7F99B348}"/>
              </a:ext>
            </a:extLst>
          </p:cNvPr>
          <p:cNvSpPr txBox="1"/>
          <p:nvPr/>
        </p:nvSpPr>
        <p:spPr>
          <a:xfrm>
            <a:off x="2643448" y="5432362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Centralized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302BD-138E-06B8-0F4C-2402DA63F87B}"/>
              </a:ext>
            </a:extLst>
          </p:cNvPr>
          <p:cNvSpPr txBox="1"/>
          <p:nvPr/>
        </p:nvSpPr>
        <p:spPr>
          <a:xfrm>
            <a:off x="8235061" y="569017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C994-8286-352B-3F2E-15C72EBC6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D40643-5A8A-D679-6263-22B387488176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OVERVIEW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BE45BC-504B-80DD-4C58-5CDE46EAA4FB}"/>
              </a:ext>
            </a:extLst>
          </p:cNvPr>
          <p:cNvSpPr txBox="1"/>
          <p:nvPr/>
        </p:nvSpPr>
        <p:spPr>
          <a:xfrm>
            <a:off x="530352" y="804672"/>
            <a:ext cx="11064240" cy="4614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Augur detects weak isolation’s concurrency bugs offline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D7248-3E83-6353-176C-A7B001CBC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CD22FE2-F3CD-15FA-1DCB-219BA40D7A5B}"/>
              </a:ext>
            </a:extLst>
          </p:cNvPr>
          <p:cNvSpPr/>
          <p:nvPr/>
        </p:nvSpPr>
        <p:spPr>
          <a:xfrm>
            <a:off x="458880" y="2368120"/>
            <a:ext cx="2159191" cy="97928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D7E49E-763C-B670-6AD8-8BF35D5D58F0}"/>
              </a:ext>
            </a:extLst>
          </p:cNvPr>
          <p:cNvSpPr txBox="1"/>
          <p:nvPr/>
        </p:nvSpPr>
        <p:spPr>
          <a:xfrm>
            <a:off x="286354" y="2606746"/>
            <a:ext cx="2523744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72A43"/>
                </a:solidFill>
                <a:latin typeface="Arial"/>
              </a:defRPr>
            </a:pPr>
            <a:r>
              <a:rPr dirty="0"/>
              <a:t>Application</a:t>
            </a:r>
          </a:p>
        </p:txBody>
      </p:sp>
      <p:cxnSp>
        <p:nvCxnSpPr>
          <p:cNvPr id="34" name="Connector 17">
            <a:extLst>
              <a:ext uri="{FF2B5EF4-FFF2-40B4-BE49-F238E27FC236}">
                <a16:creationId xmlns:a16="http://schemas.microsoft.com/office/drawing/2014/main" id="{738337C2-948F-5100-3190-D4196D824B28}"/>
              </a:ext>
            </a:extLst>
          </p:cNvPr>
          <p:cNvCxnSpPr>
            <a:cxnSpLocks/>
          </p:cNvCxnSpPr>
          <p:nvPr/>
        </p:nvCxnSpPr>
        <p:spPr>
          <a:xfrm flipV="1">
            <a:off x="1850418" y="3393130"/>
            <a:ext cx="0" cy="850392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20">
            <a:extLst>
              <a:ext uri="{FF2B5EF4-FFF2-40B4-BE49-F238E27FC236}">
                <a16:creationId xmlns:a16="http://schemas.microsoft.com/office/drawing/2014/main" id="{E98840ED-3D64-F696-87A2-1F3C628E9C26}"/>
              </a:ext>
            </a:extLst>
          </p:cNvPr>
          <p:cNvCxnSpPr>
            <a:cxnSpLocks/>
          </p:cNvCxnSpPr>
          <p:nvPr/>
        </p:nvCxnSpPr>
        <p:spPr>
          <a:xfrm>
            <a:off x="2085114" y="3849889"/>
            <a:ext cx="1029459" cy="0"/>
          </a:xfrm>
          <a:prstGeom prst="line">
            <a:avLst/>
          </a:prstGeom>
          <a:ln w="25400">
            <a:solidFill>
              <a:srgbClr val="57677A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AE242FE-E347-025E-8F4C-E096DB681769}"/>
              </a:ext>
            </a:extLst>
          </p:cNvPr>
          <p:cNvSpPr/>
          <p:nvPr/>
        </p:nvSpPr>
        <p:spPr>
          <a:xfrm>
            <a:off x="5155257" y="3392887"/>
            <a:ext cx="2144181" cy="978408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07EB406-55AD-51B6-E8DF-6224C61360EF}"/>
              </a:ext>
            </a:extLst>
          </p:cNvPr>
          <p:cNvSpPr txBox="1"/>
          <p:nvPr/>
        </p:nvSpPr>
        <p:spPr>
          <a:xfrm>
            <a:off x="4682523" y="3530047"/>
            <a:ext cx="310896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7D75"/>
                </a:solidFill>
                <a:latin typeface="Arial"/>
              </a:defRPr>
            </a:pPr>
            <a:r>
              <a:rPr dirty="0"/>
              <a:t>Augur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20137E-E38E-33A1-291A-E13D7E07AF78}"/>
              </a:ext>
            </a:extLst>
          </p:cNvPr>
          <p:cNvSpPr txBox="1"/>
          <p:nvPr/>
        </p:nvSpPr>
        <p:spPr>
          <a:xfrm>
            <a:off x="4682523" y="4014679"/>
            <a:ext cx="3108960" cy="2834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p</a:t>
            </a:r>
            <a:r>
              <a:rPr dirty="0"/>
              <a:t>redictive analysis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14F54499-52A2-9425-755C-641FBD354D30}"/>
              </a:ext>
            </a:extLst>
          </p:cNvPr>
          <p:cNvSpPr/>
          <p:nvPr/>
        </p:nvSpPr>
        <p:spPr>
          <a:xfrm>
            <a:off x="458880" y="4275085"/>
            <a:ext cx="2159190" cy="97928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ED3EDD-813C-D966-A5FF-64102755E503}"/>
              </a:ext>
            </a:extLst>
          </p:cNvPr>
          <p:cNvSpPr txBox="1"/>
          <p:nvPr/>
        </p:nvSpPr>
        <p:spPr>
          <a:xfrm>
            <a:off x="286354" y="4513711"/>
            <a:ext cx="2523744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Database</a:t>
            </a:r>
            <a:endParaRPr dirty="0"/>
          </a:p>
        </p:txBody>
      </p:sp>
      <p:cxnSp>
        <p:nvCxnSpPr>
          <p:cNvPr id="47" name="Connector 17">
            <a:extLst>
              <a:ext uri="{FF2B5EF4-FFF2-40B4-BE49-F238E27FC236}">
                <a16:creationId xmlns:a16="http://schemas.microsoft.com/office/drawing/2014/main" id="{102C503E-2D80-E168-49E8-71A9A1A98E41}"/>
              </a:ext>
            </a:extLst>
          </p:cNvPr>
          <p:cNvCxnSpPr>
            <a:cxnSpLocks/>
          </p:cNvCxnSpPr>
          <p:nvPr/>
        </p:nvCxnSpPr>
        <p:spPr>
          <a:xfrm>
            <a:off x="1209604" y="3424693"/>
            <a:ext cx="0" cy="850392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Scroll with solid fill">
            <a:extLst>
              <a:ext uri="{FF2B5EF4-FFF2-40B4-BE49-F238E27FC236}">
                <a16:creationId xmlns:a16="http://schemas.microsoft.com/office/drawing/2014/main" id="{990EAA50-1594-E023-397F-384A9630AC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87495" y="3437955"/>
            <a:ext cx="850378" cy="850378"/>
          </a:xfrm>
          <a:prstGeom prst="rect">
            <a:avLst/>
          </a:prstGeom>
        </p:spPr>
      </p:pic>
      <p:cxnSp>
        <p:nvCxnSpPr>
          <p:cNvPr id="7" name="Connector 17">
            <a:extLst>
              <a:ext uri="{FF2B5EF4-FFF2-40B4-BE49-F238E27FC236}">
                <a16:creationId xmlns:a16="http://schemas.microsoft.com/office/drawing/2014/main" id="{BD0EA2B6-619F-5470-6560-64F7B1D261A2}"/>
              </a:ext>
            </a:extLst>
          </p:cNvPr>
          <p:cNvCxnSpPr>
            <a:cxnSpLocks/>
          </p:cNvCxnSpPr>
          <p:nvPr/>
        </p:nvCxnSpPr>
        <p:spPr>
          <a:xfrm>
            <a:off x="4437873" y="3849889"/>
            <a:ext cx="492438" cy="0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Scroll with solid fill">
            <a:extLst>
              <a:ext uri="{FF2B5EF4-FFF2-40B4-BE49-F238E27FC236}">
                <a16:creationId xmlns:a16="http://schemas.microsoft.com/office/drawing/2014/main" id="{3B450EE6-051F-753B-8775-6E6E3A1032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06875" y="3424707"/>
            <a:ext cx="850378" cy="850378"/>
          </a:xfrm>
          <a:prstGeom prst="rect">
            <a:avLst/>
          </a:prstGeom>
        </p:spPr>
      </p:pic>
      <p:cxnSp>
        <p:nvCxnSpPr>
          <p:cNvPr id="16" name="Connector 17">
            <a:extLst>
              <a:ext uri="{FF2B5EF4-FFF2-40B4-BE49-F238E27FC236}">
                <a16:creationId xmlns:a16="http://schemas.microsoft.com/office/drawing/2014/main" id="{38B070E0-C2E6-7B38-39BE-4EFD71B681E3}"/>
              </a:ext>
            </a:extLst>
          </p:cNvPr>
          <p:cNvCxnSpPr>
            <a:cxnSpLocks/>
          </p:cNvCxnSpPr>
          <p:nvPr/>
        </p:nvCxnSpPr>
        <p:spPr>
          <a:xfrm>
            <a:off x="7451039" y="3826806"/>
            <a:ext cx="492438" cy="0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81906FA-17F6-08FE-D292-06100BA3610F}"/>
              </a:ext>
            </a:extLst>
          </p:cNvPr>
          <p:cNvSpPr txBox="1"/>
          <p:nvPr/>
        </p:nvSpPr>
        <p:spPr>
          <a:xfrm>
            <a:off x="1225060" y="366522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SQL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DFC091-E72B-C996-0566-7B71142A46D3}"/>
              </a:ext>
            </a:extLst>
          </p:cNvPr>
          <p:cNvSpPr txBox="1"/>
          <p:nvPr/>
        </p:nvSpPr>
        <p:spPr>
          <a:xfrm>
            <a:off x="2515702" y="4324269"/>
            <a:ext cx="3005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observe black-box traces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84B327-0F29-437F-4BB6-992B04DD4990}"/>
              </a:ext>
            </a:extLst>
          </p:cNvPr>
          <p:cNvSpPr txBox="1"/>
          <p:nvPr/>
        </p:nvSpPr>
        <p:spPr>
          <a:xfrm>
            <a:off x="6803823" y="4296170"/>
            <a:ext cx="3300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predict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unserializable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traces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8D03593-45A8-5FE8-EE77-D1DF85E70CDC}"/>
              </a:ext>
            </a:extLst>
          </p:cNvPr>
          <p:cNvSpPr/>
          <p:nvPr/>
        </p:nvSpPr>
        <p:spPr>
          <a:xfrm>
            <a:off x="9712860" y="3360244"/>
            <a:ext cx="2133601" cy="979289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FA5AA5-D98E-333A-696A-E1FDEBC2D6A8}"/>
              </a:ext>
            </a:extLst>
          </p:cNvPr>
          <p:cNvSpPr txBox="1"/>
          <p:nvPr/>
        </p:nvSpPr>
        <p:spPr>
          <a:xfrm>
            <a:off x="9540334" y="3598870"/>
            <a:ext cx="2523744" cy="4297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Developers</a:t>
            </a:r>
            <a:endParaRPr dirty="0"/>
          </a:p>
        </p:txBody>
      </p:sp>
      <p:cxnSp>
        <p:nvCxnSpPr>
          <p:cNvPr id="11" name="Connector 17">
            <a:extLst>
              <a:ext uri="{FF2B5EF4-FFF2-40B4-BE49-F238E27FC236}">
                <a16:creationId xmlns:a16="http://schemas.microsoft.com/office/drawing/2014/main" id="{C4DB310F-E34E-7BCA-5C91-6CB04063DD4D}"/>
              </a:ext>
            </a:extLst>
          </p:cNvPr>
          <p:cNvCxnSpPr>
            <a:cxnSpLocks/>
          </p:cNvCxnSpPr>
          <p:nvPr/>
        </p:nvCxnSpPr>
        <p:spPr>
          <a:xfrm>
            <a:off x="9049280" y="3826806"/>
            <a:ext cx="492438" cy="0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D6ACBB27-4CCC-8AA9-D923-62E9B59C9846}"/>
              </a:ext>
            </a:extLst>
          </p:cNvPr>
          <p:cNvCxnSpPr>
            <a:cxnSpLocks/>
            <a:stCxn id="9" idx="0"/>
            <a:endCxn id="6" idx="0"/>
          </p:cNvCxnSpPr>
          <p:nvPr/>
        </p:nvCxnSpPr>
        <p:spPr>
          <a:xfrm rot="16200000" flipV="1">
            <a:off x="5663007" y="-1756411"/>
            <a:ext cx="992124" cy="9241185"/>
          </a:xfrm>
          <a:prstGeom prst="bentConnector3">
            <a:avLst>
              <a:gd name="adj1" fmla="val 146741"/>
            </a:avLst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3EAA1E1-9D63-910A-B14D-E1DAD2C32FA8}"/>
              </a:ext>
            </a:extLst>
          </p:cNvPr>
          <p:cNvSpPr txBox="1"/>
          <p:nvPr/>
        </p:nvSpPr>
        <p:spPr>
          <a:xfrm>
            <a:off x="5307827" y="1940012"/>
            <a:ext cx="1133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bug fix</a:t>
            </a:r>
          </a:p>
        </p:txBody>
      </p:sp>
    </p:spTree>
    <p:extLst>
      <p:ext uri="{BB962C8B-B14F-4D97-AF65-F5344CB8AC3E}">
        <p14:creationId xmlns:p14="http://schemas.microsoft.com/office/powerpoint/2010/main" val="2558511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F49A6-B02D-1055-3D26-B1A5CAC4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4C85A8-FA8E-F23E-9DD1-EE50DB9900B8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CHALLENGES &amp; CONTRIBUTIONS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D989C-08F4-3242-6FF1-ACB5AEB1E763}"/>
              </a:ext>
            </a:extLst>
          </p:cNvPr>
          <p:cNvSpPr txBox="1"/>
          <p:nvPr/>
        </p:nvSpPr>
        <p:spPr>
          <a:xfrm>
            <a:off x="530352" y="804672"/>
            <a:ext cx="11064240" cy="4614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Technical challenges &amp; Augur’s Contributions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75AFEF-E223-E04D-89B7-15360A235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F586225-E09C-370D-13E0-F85AA88BBDCC}"/>
              </a:ext>
            </a:extLst>
          </p:cNvPr>
          <p:cNvSpPr/>
          <p:nvPr/>
        </p:nvSpPr>
        <p:spPr>
          <a:xfrm>
            <a:off x="704088" y="1920240"/>
            <a:ext cx="4800600" cy="1316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367F412-C536-B8BB-6FA4-41C996A1FD11}"/>
              </a:ext>
            </a:extLst>
          </p:cNvPr>
          <p:cNvSpPr/>
          <p:nvPr/>
        </p:nvSpPr>
        <p:spPr>
          <a:xfrm>
            <a:off x="6236208" y="1920240"/>
            <a:ext cx="5257800" cy="1316736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EF4394-6065-B8C1-DE4D-D286397D83E2}"/>
              </a:ext>
            </a:extLst>
          </p:cNvPr>
          <p:cNvSpPr txBox="1"/>
          <p:nvPr/>
        </p:nvSpPr>
        <p:spPr>
          <a:xfrm>
            <a:off x="914400" y="2039112"/>
            <a:ext cx="4379976" cy="323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2865CE"/>
                </a:solidFill>
                <a:latin typeface="Arial"/>
              </a:defRPr>
            </a:pPr>
            <a:r>
              <a:rPr sz="2100" dirty="0"/>
              <a:t>1 · BLACK-BOX TRACES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7925AC-2484-CA4F-8706-CF4A74D3C6A0}"/>
              </a:ext>
            </a:extLst>
          </p:cNvPr>
          <p:cNvSpPr txBox="1"/>
          <p:nvPr/>
        </p:nvSpPr>
        <p:spPr>
          <a:xfrm>
            <a:off x="923544" y="2619102"/>
            <a:ext cx="4379976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7677A"/>
                </a:solidFill>
                <a:latin typeface="Arial"/>
              </a:defRPr>
            </a:pPr>
            <a:r>
              <a:rPr dirty="0"/>
              <a:t>SQL responses do not identify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7677A"/>
                </a:solidFill>
                <a:latin typeface="Arial"/>
              </a:defRPr>
            </a:pPr>
            <a:r>
              <a:rPr dirty="0"/>
              <a:t>the write–read dependencies.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59BD9F-1AEF-5F5C-70C9-5931ABF54777}"/>
              </a:ext>
            </a:extLst>
          </p:cNvPr>
          <p:cNvSpPr txBox="1"/>
          <p:nvPr/>
        </p:nvSpPr>
        <p:spPr>
          <a:xfrm>
            <a:off x="6446520" y="2061990"/>
            <a:ext cx="4837176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7D75"/>
                </a:solidFill>
                <a:latin typeface="Arial"/>
              </a:defRPr>
            </a:pPr>
            <a:r>
              <a:rPr dirty="0"/>
              <a:t>Infer dependencies with SMT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EBF903-9A04-3711-AC6F-B9FD92DEEE8C}"/>
              </a:ext>
            </a:extLst>
          </p:cNvPr>
          <p:cNvSpPr txBox="1"/>
          <p:nvPr/>
        </p:nvSpPr>
        <p:spPr>
          <a:xfrm>
            <a:off x="6446520" y="2619102"/>
            <a:ext cx="4837176" cy="544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Infer write-read relations </a:t>
            </a:r>
            <a:r>
              <a:rPr dirty="0"/>
              <a:t>consistent with responses</a:t>
            </a:r>
            <a:r>
              <a:rPr lang="en-US" dirty="0"/>
              <a:t> </a:t>
            </a:r>
            <a:r>
              <a:rPr dirty="0"/>
              <a:t>and the </a:t>
            </a:r>
            <a:r>
              <a:rPr lang="en-US" dirty="0"/>
              <a:t>weak</a:t>
            </a:r>
            <a:r>
              <a:rPr dirty="0"/>
              <a:t> isolation constraints.</a:t>
            </a:r>
          </a:p>
        </p:txBody>
      </p:sp>
      <p:cxnSp>
        <p:nvCxnSpPr>
          <p:cNvPr id="15" name="Connector 13">
            <a:extLst>
              <a:ext uri="{FF2B5EF4-FFF2-40B4-BE49-F238E27FC236}">
                <a16:creationId xmlns:a16="http://schemas.microsoft.com/office/drawing/2014/main" id="{0BE5F024-EB78-8356-A02A-B7CA601071EA}"/>
              </a:ext>
            </a:extLst>
          </p:cNvPr>
          <p:cNvCxnSpPr/>
          <p:nvPr/>
        </p:nvCxnSpPr>
        <p:spPr>
          <a:xfrm>
            <a:off x="5669280" y="2578608"/>
            <a:ext cx="393192" cy="0"/>
          </a:xfrm>
          <a:prstGeom prst="line">
            <a:avLst/>
          </a:prstGeom>
          <a:ln w="25400">
            <a:solidFill>
              <a:srgbClr val="007D75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8C1A001-0ECC-1736-6F99-768CA897FFD2}"/>
              </a:ext>
            </a:extLst>
          </p:cNvPr>
          <p:cNvSpPr/>
          <p:nvPr/>
        </p:nvSpPr>
        <p:spPr>
          <a:xfrm>
            <a:off x="704088" y="3374136"/>
            <a:ext cx="4800600" cy="1316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18A4EAB-424D-FFFD-F13C-A853139440DC}"/>
              </a:ext>
            </a:extLst>
          </p:cNvPr>
          <p:cNvSpPr/>
          <p:nvPr/>
        </p:nvSpPr>
        <p:spPr>
          <a:xfrm>
            <a:off x="6236208" y="3374136"/>
            <a:ext cx="5257800" cy="1316736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5B29D3-6671-4AFA-42EF-5ECA24F7EF23}"/>
              </a:ext>
            </a:extLst>
          </p:cNvPr>
          <p:cNvSpPr txBox="1"/>
          <p:nvPr/>
        </p:nvSpPr>
        <p:spPr>
          <a:xfrm>
            <a:off x="914400" y="3493008"/>
            <a:ext cx="4379976" cy="323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2865CE"/>
                </a:solidFill>
                <a:latin typeface="Arial"/>
              </a:defRPr>
            </a:pPr>
            <a:r>
              <a:rPr sz="2100" dirty="0"/>
              <a:t>2 · SQL SEMANTICS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D314F9-04D9-BD39-FE48-19488774E774}"/>
              </a:ext>
            </a:extLst>
          </p:cNvPr>
          <p:cNvSpPr txBox="1"/>
          <p:nvPr/>
        </p:nvSpPr>
        <p:spPr>
          <a:xfrm>
            <a:off x="923544" y="4046872"/>
            <a:ext cx="4379976" cy="544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7677A"/>
                </a:solidFill>
                <a:latin typeface="Arial"/>
              </a:defRPr>
            </a:pPr>
            <a:r>
              <a:rPr dirty="0"/>
              <a:t>Predicates can match different rows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57677A"/>
                </a:solidFill>
                <a:latin typeface="Arial"/>
              </a:defRPr>
            </a:pPr>
            <a:r>
              <a:rPr dirty="0"/>
              <a:t>when the </a:t>
            </a:r>
            <a:r>
              <a:rPr lang="en-US" dirty="0"/>
              <a:t>query reads differently</a:t>
            </a:r>
            <a:r>
              <a:rPr dirty="0"/>
              <a:t>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7AD065-4E35-55B2-3DF4-47CBA85CE956}"/>
              </a:ext>
            </a:extLst>
          </p:cNvPr>
          <p:cNvSpPr txBox="1"/>
          <p:nvPr/>
        </p:nvSpPr>
        <p:spPr>
          <a:xfrm>
            <a:off x="6446520" y="3519131"/>
            <a:ext cx="4837176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7D75"/>
                </a:solidFill>
                <a:latin typeface="Arial"/>
              </a:defRPr>
            </a:pPr>
            <a:r>
              <a:rPr dirty="0"/>
              <a:t>Model SQL semantics </a:t>
            </a:r>
            <a:r>
              <a:rPr lang="en-US" dirty="0"/>
              <a:t>precisely</a:t>
            </a:r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6C43A7-8A2F-2D93-DD9D-833C0965B973}"/>
              </a:ext>
            </a:extLst>
          </p:cNvPr>
          <p:cNvSpPr txBox="1"/>
          <p:nvPr/>
        </p:nvSpPr>
        <p:spPr>
          <a:xfrm>
            <a:off x="6446520" y="4046872"/>
            <a:ext cx="4837176" cy="544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Arial"/>
              </a:defRPr>
            </a:pPr>
            <a:r>
              <a:rPr dirty="0"/>
              <a:t>Track predicates, assignments and responses</a:t>
            </a:r>
            <a:r>
              <a:rPr lang="en-US" dirty="0"/>
              <a:t> by converting SQL expressions to SMT assertions.</a:t>
            </a:r>
            <a:endParaRPr dirty="0"/>
          </a:p>
        </p:txBody>
      </p:sp>
      <p:cxnSp>
        <p:nvCxnSpPr>
          <p:cNvPr id="30" name="Connector 22">
            <a:extLst>
              <a:ext uri="{FF2B5EF4-FFF2-40B4-BE49-F238E27FC236}">
                <a16:creationId xmlns:a16="http://schemas.microsoft.com/office/drawing/2014/main" id="{84C8D339-0D2B-3E13-CBD1-D778ECEFEE73}"/>
              </a:ext>
            </a:extLst>
          </p:cNvPr>
          <p:cNvCxnSpPr/>
          <p:nvPr/>
        </p:nvCxnSpPr>
        <p:spPr>
          <a:xfrm>
            <a:off x="5669280" y="4032504"/>
            <a:ext cx="393192" cy="0"/>
          </a:xfrm>
          <a:prstGeom prst="line">
            <a:avLst/>
          </a:prstGeom>
          <a:ln w="25400">
            <a:solidFill>
              <a:srgbClr val="007D75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9DC8D82-11AE-4417-D69D-83E35DAFC285}"/>
              </a:ext>
            </a:extLst>
          </p:cNvPr>
          <p:cNvSpPr/>
          <p:nvPr/>
        </p:nvSpPr>
        <p:spPr>
          <a:xfrm>
            <a:off x="704088" y="4828032"/>
            <a:ext cx="4800600" cy="131673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86C473BC-429B-028E-F77D-CA0ACEB50A12}"/>
              </a:ext>
            </a:extLst>
          </p:cNvPr>
          <p:cNvSpPr/>
          <p:nvPr/>
        </p:nvSpPr>
        <p:spPr>
          <a:xfrm>
            <a:off x="6236208" y="4828032"/>
            <a:ext cx="5257800" cy="1316736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484F4F-106C-9B05-153F-6A8F37BF4CFB}"/>
              </a:ext>
            </a:extLst>
          </p:cNvPr>
          <p:cNvSpPr txBox="1"/>
          <p:nvPr/>
        </p:nvSpPr>
        <p:spPr>
          <a:xfrm>
            <a:off x="914400" y="4946904"/>
            <a:ext cx="4379976" cy="32310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2865CE"/>
                </a:solidFill>
                <a:latin typeface="Arial"/>
              </a:defRPr>
            </a:pPr>
            <a:r>
              <a:rPr sz="2100" dirty="0"/>
              <a:t>3 · VIEW SERIALIZABILITY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86A188-62A5-0778-D7C9-51D510FC368C}"/>
              </a:ext>
            </a:extLst>
          </p:cNvPr>
          <p:cNvSpPr txBox="1"/>
          <p:nvPr/>
        </p:nvSpPr>
        <p:spPr>
          <a:xfrm>
            <a:off x="914400" y="5526894"/>
            <a:ext cx="4379976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700" b="0">
                <a:solidFill>
                  <a:srgbClr val="57677A"/>
                </a:solidFill>
                <a:latin typeface="Arial"/>
              </a:defRPr>
            </a:pPr>
            <a:r>
              <a:rPr lang="en-US" dirty="0"/>
              <a:t>Executions with dependency cycles </a:t>
            </a:r>
            <a:r>
              <a:rPr lang="en-US" sz="1700" dirty="0">
                <a:solidFill>
                  <a:srgbClr val="57677A"/>
                </a:solidFill>
                <a:latin typeface="Arial"/>
              </a:rPr>
              <a:t>≠ problematic SQL responses</a:t>
            </a:r>
            <a:r>
              <a:rPr lang="en-US" dirty="0"/>
              <a:t>.</a:t>
            </a:r>
            <a:endParaRPr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F03C08-75A0-74A3-577D-4643D812FF36}"/>
              </a:ext>
            </a:extLst>
          </p:cNvPr>
          <p:cNvSpPr txBox="1"/>
          <p:nvPr/>
        </p:nvSpPr>
        <p:spPr>
          <a:xfrm>
            <a:off x="6446520" y="4946904"/>
            <a:ext cx="4837176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7D75"/>
                </a:solidFill>
                <a:latin typeface="Arial"/>
              </a:defRPr>
            </a:pPr>
            <a:r>
              <a:rPr dirty="0"/>
              <a:t>Reject </a:t>
            </a:r>
            <a:r>
              <a:rPr lang="en-US" dirty="0"/>
              <a:t>view-</a:t>
            </a:r>
            <a:r>
              <a:rPr dirty="0"/>
              <a:t>serializable </a:t>
            </a:r>
            <a:r>
              <a:rPr lang="en-US" dirty="0"/>
              <a:t>predictions</a:t>
            </a:r>
            <a:endParaRPr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655070-5C62-F433-86A1-D86E5AB038FF}"/>
              </a:ext>
            </a:extLst>
          </p:cNvPr>
          <p:cNvSpPr txBox="1"/>
          <p:nvPr/>
        </p:nvSpPr>
        <p:spPr>
          <a:xfrm>
            <a:off x="6446520" y="5539957"/>
            <a:ext cx="4837176" cy="5440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Arial"/>
              </a:defRPr>
            </a:pPr>
            <a:r>
              <a:rPr dirty="0"/>
              <a:t>Report only view-serializability violations</a:t>
            </a:r>
            <a:r>
              <a:rPr lang="en-US" dirty="0"/>
              <a:t> by reasoning about the SQL responses.</a:t>
            </a:r>
            <a:endParaRPr dirty="0"/>
          </a:p>
        </p:txBody>
      </p:sp>
      <p:cxnSp>
        <p:nvCxnSpPr>
          <p:cNvPr id="42" name="Connector 31">
            <a:extLst>
              <a:ext uri="{FF2B5EF4-FFF2-40B4-BE49-F238E27FC236}">
                <a16:creationId xmlns:a16="http://schemas.microsoft.com/office/drawing/2014/main" id="{14CA6360-502B-9256-CCE8-73545F015770}"/>
              </a:ext>
            </a:extLst>
          </p:cNvPr>
          <p:cNvCxnSpPr/>
          <p:nvPr/>
        </p:nvCxnSpPr>
        <p:spPr>
          <a:xfrm>
            <a:off x="5669280" y="5486400"/>
            <a:ext cx="393192" cy="0"/>
          </a:xfrm>
          <a:prstGeom prst="line">
            <a:avLst/>
          </a:prstGeom>
          <a:ln w="25400">
            <a:solidFill>
              <a:srgbClr val="007D75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60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DB5951-C536-E6A8-1D83-8B5630E91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BC14EC-D203-B6A3-E9E8-9F7CA2858237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AUGUR’S CONTRIBUTION VS PRIOR WORKS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0888C-5B70-7C15-BFB9-38687417DD25}"/>
              </a:ext>
            </a:extLst>
          </p:cNvPr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How prior works addressed those challenges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AC962-9BBE-E9D0-B899-25937059D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1C14AAB-90FB-5CFC-EC26-C4459EA1F4D5}"/>
              </a:ext>
            </a:extLst>
          </p:cNvPr>
          <p:cNvSpPr/>
          <p:nvPr/>
        </p:nvSpPr>
        <p:spPr>
          <a:xfrm>
            <a:off x="566928" y="2048256"/>
            <a:ext cx="11045952" cy="566928"/>
          </a:xfrm>
          <a:prstGeom prst="roundRect">
            <a:avLst>
              <a:gd name="adj" fmla="val 10000"/>
            </a:avLst>
          </a:prstGeom>
          <a:solidFill>
            <a:srgbClr val="F0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F711F40-2855-7D0F-271A-B23197C20CB5}"/>
              </a:ext>
            </a:extLst>
          </p:cNvPr>
          <p:cNvSpPr/>
          <p:nvPr/>
        </p:nvSpPr>
        <p:spPr>
          <a:xfrm>
            <a:off x="10040112" y="2048255"/>
            <a:ext cx="1572768" cy="3072385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5B525F-4680-9FE6-840C-335E29908988}"/>
              </a:ext>
            </a:extLst>
          </p:cNvPr>
          <p:cNvSpPr txBox="1"/>
          <p:nvPr/>
        </p:nvSpPr>
        <p:spPr>
          <a:xfrm>
            <a:off x="5596128" y="2221992"/>
            <a:ext cx="1399032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A43"/>
                </a:solidFill>
                <a:latin typeface="Arial"/>
              </a:defRPr>
            </a:pPr>
            <a:r>
              <a:rPr sz="2000" dirty="0"/>
              <a:t>2AD</a:t>
            </a:r>
            <a:r>
              <a:rPr lang="en-US" sz="2000" dirty="0"/>
              <a:t> </a:t>
            </a:r>
            <a:r>
              <a:rPr lang="en-US" sz="2000" baseline="30000" dirty="0"/>
              <a:t>[1]</a:t>
            </a:r>
            <a:endParaRPr sz="2000" baseline="30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A05028-A53E-11AA-AD50-3CEC5384638C}"/>
              </a:ext>
            </a:extLst>
          </p:cNvPr>
          <p:cNvSpPr txBox="1"/>
          <p:nvPr/>
        </p:nvSpPr>
        <p:spPr>
          <a:xfrm>
            <a:off x="7086600" y="2221992"/>
            <a:ext cx="1399032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A43"/>
                </a:solidFill>
                <a:latin typeface="Arial"/>
              </a:defRPr>
            </a:pPr>
            <a:r>
              <a:rPr sz="2000" dirty="0" err="1"/>
              <a:t>IsoDiff</a:t>
            </a:r>
            <a:r>
              <a:rPr lang="en-US" sz="2000" dirty="0"/>
              <a:t> </a:t>
            </a:r>
            <a:r>
              <a:rPr lang="en-US" sz="2000" baseline="30000" dirty="0"/>
              <a:t>[2]</a:t>
            </a:r>
            <a:endParaRPr sz="2000" baseline="30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7EC378-794B-291D-B08A-896AF8D8863B}"/>
              </a:ext>
            </a:extLst>
          </p:cNvPr>
          <p:cNvSpPr txBox="1"/>
          <p:nvPr/>
        </p:nvSpPr>
        <p:spPr>
          <a:xfrm>
            <a:off x="8577072" y="2221992"/>
            <a:ext cx="1508760" cy="3076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A43"/>
                </a:solidFill>
                <a:latin typeface="Arial"/>
              </a:defRPr>
            </a:pPr>
            <a:r>
              <a:rPr lang="en-US" sz="2000" dirty="0"/>
              <a:t>Emme </a:t>
            </a:r>
            <a:r>
              <a:rPr lang="en-US" sz="2000" baseline="30000" dirty="0"/>
              <a:t>[3]</a:t>
            </a:r>
            <a:endParaRPr sz="2000" baseline="30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0AD104-E467-E8FB-6149-BFF0A3291ED1}"/>
              </a:ext>
            </a:extLst>
          </p:cNvPr>
          <p:cNvSpPr txBox="1"/>
          <p:nvPr/>
        </p:nvSpPr>
        <p:spPr>
          <a:xfrm>
            <a:off x="10067544" y="2221992"/>
            <a:ext cx="1508760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7D75"/>
                </a:solidFill>
                <a:latin typeface="Arial"/>
              </a:defRPr>
            </a:pPr>
            <a:r>
              <a:rPr sz="2000" dirty="0"/>
              <a:t>Augur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2793D0-8556-3DFD-A1A1-9F3141D621EC}"/>
              </a:ext>
            </a:extLst>
          </p:cNvPr>
          <p:cNvSpPr txBox="1"/>
          <p:nvPr/>
        </p:nvSpPr>
        <p:spPr>
          <a:xfrm>
            <a:off x="777240" y="2958626"/>
            <a:ext cx="4782312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72A43"/>
                </a:solidFill>
                <a:latin typeface="Arial"/>
              </a:defRPr>
            </a:pPr>
            <a:r>
              <a:rPr lang="en-US" sz="2000" dirty="0"/>
              <a:t>Works with b</a:t>
            </a:r>
            <a:r>
              <a:rPr sz="2000" dirty="0"/>
              <a:t>lack-box </a:t>
            </a:r>
            <a:r>
              <a:rPr lang="en-US" sz="2000" dirty="0"/>
              <a:t>t</a:t>
            </a:r>
            <a:r>
              <a:rPr sz="2000" dirty="0"/>
              <a:t>races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675F5E-3FD6-0B4E-4B01-8899D84F65A6}"/>
              </a:ext>
            </a:extLst>
          </p:cNvPr>
          <p:cNvSpPr txBox="1"/>
          <p:nvPr/>
        </p:nvSpPr>
        <p:spPr>
          <a:xfrm>
            <a:off x="5596128" y="2980944"/>
            <a:ext cx="1399032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✅</a:t>
            </a:r>
            <a:endParaRPr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C07624-216B-20EF-37C3-0D0CEED1A6B0}"/>
              </a:ext>
            </a:extLst>
          </p:cNvPr>
          <p:cNvSpPr txBox="1"/>
          <p:nvPr/>
        </p:nvSpPr>
        <p:spPr>
          <a:xfrm>
            <a:off x="7086600" y="2980944"/>
            <a:ext cx="1399032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✅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754578-772A-9CB3-AAE0-951EFF3CFD7A}"/>
              </a:ext>
            </a:extLst>
          </p:cNvPr>
          <p:cNvSpPr txBox="1"/>
          <p:nvPr/>
        </p:nvSpPr>
        <p:spPr>
          <a:xfrm>
            <a:off x="10067544" y="2980944"/>
            <a:ext cx="1508760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987DD06-D1A7-14C5-8D35-6815F126F1F0}"/>
              </a:ext>
            </a:extLst>
          </p:cNvPr>
          <p:cNvSpPr txBox="1"/>
          <p:nvPr/>
        </p:nvSpPr>
        <p:spPr>
          <a:xfrm>
            <a:off x="768096" y="3788152"/>
            <a:ext cx="5103894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72A43"/>
                </a:solidFill>
                <a:latin typeface="Arial"/>
              </a:defRPr>
            </a:pPr>
            <a:r>
              <a:rPr lang="en-US" sz="2000" dirty="0"/>
              <a:t>Precise modelling of </a:t>
            </a:r>
            <a:r>
              <a:rPr sz="2000" dirty="0"/>
              <a:t>SQL </a:t>
            </a:r>
            <a:r>
              <a:rPr lang="en-US" sz="2000" dirty="0"/>
              <a:t>s</a:t>
            </a:r>
            <a:r>
              <a:rPr sz="2000" dirty="0"/>
              <a:t>emantics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48C68B-C7E6-CF1D-8108-DFD344E6502D}"/>
              </a:ext>
            </a:extLst>
          </p:cNvPr>
          <p:cNvSpPr txBox="1"/>
          <p:nvPr/>
        </p:nvSpPr>
        <p:spPr>
          <a:xfrm>
            <a:off x="10067544" y="3813048"/>
            <a:ext cx="1508760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✅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482968-381D-7CBE-594A-8EEF01C5D10F}"/>
              </a:ext>
            </a:extLst>
          </p:cNvPr>
          <p:cNvSpPr txBox="1"/>
          <p:nvPr/>
        </p:nvSpPr>
        <p:spPr>
          <a:xfrm>
            <a:off x="768096" y="4620256"/>
            <a:ext cx="4782312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72A43"/>
                </a:solidFill>
                <a:latin typeface="Arial"/>
              </a:defRPr>
            </a:pPr>
            <a:r>
              <a:rPr lang="en-US" sz="2000" dirty="0"/>
              <a:t>Models v</a:t>
            </a:r>
            <a:r>
              <a:rPr sz="2000" dirty="0"/>
              <a:t>iew </a:t>
            </a:r>
            <a:r>
              <a:rPr lang="en-US" sz="2000" dirty="0"/>
              <a:t>s</a:t>
            </a:r>
            <a:r>
              <a:rPr sz="2000" dirty="0"/>
              <a:t>erializability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31C2DA7-74E9-0647-BB55-9D1EEF668FD5}"/>
              </a:ext>
            </a:extLst>
          </p:cNvPr>
          <p:cNvSpPr txBox="1"/>
          <p:nvPr/>
        </p:nvSpPr>
        <p:spPr>
          <a:xfrm>
            <a:off x="10067544" y="4645152"/>
            <a:ext cx="1508760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✅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F42276-0249-938D-B808-5D486AF92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6928" y="6356350"/>
            <a:ext cx="10936224" cy="365125"/>
          </a:xfrm>
        </p:spPr>
        <p:txBody>
          <a:bodyPr/>
          <a:lstStyle/>
          <a:p>
            <a:pPr algn="l"/>
            <a:r>
              <a:rPr lang="en-US" dirty="0"/>
              <a:t>[1] Warszawski, et al. </a:t>
            </a:r>
            <a:r>
              <a:rPr lang="en-US" dirty="0" err="1"/>
              <a:t>ACIDRain</a:t>
            </a:r>
            <a:r>
              <a:rPr lang="en-US" dirty="0"/>
              <a:t>: Concurrency-Related Attacks on Database-Backed Web Applications. SIGMOD ‘17</a:t>
            </a:r>
          </a:p>
          <a:p>
            <a:pPr algn="l"/>
            <a:r>
              <a:rPr lang="en-US" dirty="0"/>
              <a:t>[2] Gan, et al. </a:t>
            </a:r>
            <a:r>
              <a:rPr lang="en-US" dirty="0" err="1"/>
              <a:t>IsoDiff</a:t>
            </a:r>
            <a:r>
              <a:rPr lang="en-US" dirty="0"/>
              <a:t>: Debugging Anomalies Caused by Weak Isolation. VLDB ‘20</a:t>
            </a:r>
          </a:p>
          <a:p>
            <a:pPr algn="l"/>
            <a:r>
              <a:rPr lang="en-US" dirty="0"/>
              <a:t>[3] Clark, et al. Validating Database System Isolation Level Implementations with Version Certificate Recovery. EuroSys‘24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5F35EC-9621-42A3-3240-B5F3A65984F8}"/>
              </a:ext>
            </a:extLst>
          </p:cNvPr>
          <p:cNvSpPr txBox="1"/>
          <p:nvPr/>
        </p:nvSpPr>
        <p:spPr>
          <a:xfrm>
            <a:off x="8485632" y="3812743"/>
            <a:ext cx="1399032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✅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FBDF25-F44C-0993-AB00-F091DAA1B57B}"/>
              </a:ext>
            </a:extLst>
          </p:cNvPr>
          <p:cNvSpPr txBox="1"/>
          <p:nvPr/>
        </p:nvSpPr>
        <p:spPr>
          <a:xfrm>
            <a:off x="8430768" y="2958626"/>
            <a:ext cx="1508760" cy="3511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⚠️</a:t>
            </a:r>
          </a:p>
        </p:txBody>
      </p:sp>
    </p:spTree>
    <p:extLst>
      <p:ext uri="{BB962C8B-B14F-4D97-AF65-F5344CB8AC3E}">
        <p14:creationId xmlns:p14="http://schemas.microsoft.com/office/powerpoint/2010/main" val="793211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CASE STUDY: SPREE, AN E-COMMERCE APP WITH 15.7K GITHUB STARS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Augur finds concurrency bugs in real applications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6E9AC-C457-8438-949C-F9863166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D47500-FF02-31FA-6A59-B0E28DAF55A2}"/>
              </a:ext>
            </a:extLst>
          </p:cNvPr>
          <p:cNvSpPr txBox="1"/>
          <p:nvPr/>
        </p:nvSpPr>
        <p:spPr>
          <a:xfrm>
            <a:off x="566928" y="1435608"/>
            <a:ext cx="10972800" cy="3692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57677A"/>
                </a:solidFill>
                <a:latin typeface="Arial"/>
              </a:defRPr>
            </a:pPr>
            <a:r>
              <a:rPr lang="en-US" sz="2400" dirty="0"/>
              <a:t>Two parallel requests add to the same cart twice</a:t>
            </a:r>
            <a:endParaRPr sz="2400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33A5512-3366-18A6-5827-F7D87507906C}"/>
              </a:ext>
            </a:extLst>
          </p:cNvPr>
          <p:cNvSpPr/>
          <p:nvPr/>
        </p:nvSpPr>
        <p:spPr>
          <a:xfrm>
            <a:off x="566928" y="4250905"/>
            <a:ext cx="4684341" cy="1905619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3C8AA8-592A-C8B8-E96F-AB933C731B78}"/>
              </a:ext>
            </a:extLst>
          </p:cNvPr>
          <p:cNvSpPr txBox="1"/>
          <p:nvPr/>
        </p:nvSpPr>
        <p:spPr>
          <a:xfrm>
            <a:off x="762000" y="3936713"/>
            <a:ext cx="4983480" cy="430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2865CE"/>
                </a:solidFill>
                <a:latin typeface="Arial"/>
              </a:defRPr>
            </a:pPr>
            <a:r>
              <a:rPr lang="en-US" sz="2800" dirty="0"/>
              <a:t>Observed</a:t>
            </a:r>
            <a:endParaRPr sz="28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29CD59-2961-6918-4DE9-83772DA652BE}"/>
              </a:ext>
            </a:extLst>
          </p:cNvPr>
          <p:cNvSpPr txBox="1"/>
          <p:nvPr/>
        </p:nvSpPr>
        <p:spPr>
          <a:xfrm>
            <a:off x="749808" y="2066058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2A43"/>
                </a:solidFill>
                <a:latin typeface="Arial"/>
              </a:defRPr>
            </a:pPr>
            <a:r>
              <a:rPr dirty="0"/>
              <a:t>Request 1 · Add one item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F74468-069D-D60D-6190-DD56F1E3D880}"/>
              </a:ext>
            </a:extLst>
          </p:cNvPr>
          <p:cNvSpPr txBox="1"/>
          <p:nvPr/>
        </p:nvSpPr>
        <p:spPr>
          <a:xfrm>
            <a:off x="749808" y="2475613"/>
            <a:ext cx="4983480" cy="941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INSERT INTO </a:t>
            </a:r>
            <a:r>
              <a:rPr lang="en-US" dirty="0" err="1"/>
              <a:t>spree_line_items</a:t>
            </a:r>
            <a:endParaRPr lang="en-US" dirty="0"/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(id, quantity)</a:t>
            </a:r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VALUES (3, 1)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A54854-1C33-FC44-6404-D66221F51FCB}"/>
              </a:ext>
            </a:extLst>
          </p:cNvPr>
          <p:cNvSpPr txBox="1"/>
          <p:nvPr/>
        </p:nvSpPr>
        <p:spPr>
          <a:xfrm>
            <a:off x="6212695" y="2066058"/>
            <a:ext cx="4983480" cy="307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2A43"/>
                </a:solidFill>
                <a:latin typeface="Arial"/>
              </a:defRPr>
            </a:pPr>
            <a:r>
              <a:rPr dirty="0"/>
              <a:t>Request 2 · Add </a:t>
            </a:r>
            <a:r>
              <a:rPr lang="en-US" dirty="0"/>
              <a:t>it again to the same cart</a:t>
            </a:r>
            <a:endParaRPr dirty="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E4F9576-D603-330C-2607-38555C452AFC}"/>
              </a:ext>
            </a:extLst>
          </p:cNvPr>
          <p:cNvSpPr/>
          <p:nvPr/>
        </p:nvSpPr>
        <p:spPr>
          <a:xfrm>
            <a:off x="6263640" y="4396278"/>
            <a:ext cx="5349240" cy="1657049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49EABC-A80C-5024-6285-5F3AC6B2271B}"/>
              </a:ext>
            </a:extLst>
          </p:cNvPr>
          <p:cNvSpPr txBox="1"/>
          <p:nvPr/>
        </p:nvSpPr>
        <p:spPr>
          <a:xfrm>
            <a:off x="6446520" y="3919105"/>
            <a:ext cx="4983480" cy="430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7D75"/>
                </a:solidFill>
                <a:latin typeface="Arial"/>
              </a:defRPr>
            </a:pPr>
            <a:r>
              <a:rPr lang="en-US" sz="2800" dirty="0"/>
              <a:t>Augur’s Prediction </a:t>
            </a:r>
            <a:endParaRPr sz="28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A4495A-CEB9-4DCE-E393-9E8AB3FBD6A1}"/>
              </a:ext>
            </a:extLst>
          </p:cNvPr>
          <p:cNvSpPr txBox="1"/>
          <p:nvPr/>
        </p:nvSpPr>
        <p:spPr>
          <a:xfrm>
            <a:off x="6263640" y="2475613"/>
            <a:ext cx="4983480" cy="941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UPDATE </a:t>
            </a:r>
            <a:r>
              <a:rPr lang="en-US" dirty="0" err="1"/>
              <a:t>spree_line_items</a:t>
            </a:r>
            <a:endParaRPr lang="en-US" dirty="0"/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SET quantity = 2</a:t>
            </a:r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WHERE id = 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89F11DA-B263-9036-35E1-DF52C0458796}"/>
              </a:ext>
            </a:extLst>
          </p:cNvPr>
          <p:cNvSpPr txBox="1"/>
          <p:nvPr/>
        </p:nvSpPr>
        <p:spPr>
          <a:xfrm>
            <a:off x="749808" y="5711053"/>
            <a:ext cx="49834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865CE"/>
                </a:solidFill>
                <a:latin typeface="Arial"/>
              </a:defRPr>
            </a:pPr>
            <a:r>
              <a:rPr dirty="0"/>
              <a:t>→ </a:t>
            </a:r>
            <a:r>
              <a:rPr lang="en-US" dirty="0"/>
              <a:t>Read from Request 1</a:t>
            </a:r>
            <a:endParaRPr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61F5B8-00CD-BC5B-E1EA-A27FB1374245}"/>
              </a:ext>
            </a:extLst>
          </p:cNvPr>
          <p:cNvSpPr txBox="1"/>
          <p:nvPr/>
        </p:nvSpPr>
        <p:spPr>
          <a:xfrm>
            <a:off x="6446520" y="5634653"/>
            <a:ext cx="4983480" cy="5761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56716"/>
                </a:solidFill>
                <a:latin typeface="Arial"/>
              </a:defRPr>
            </a:pPr>
            <a:r>
              <a:rPr dirty="0">
                <a:solidFill>
                  <a:srgbClr val="FF0000"/>
                </a:solidFill>
              </a:rPr>
              <a:t>→ </a:t>
            </a:r>
            <a:r>
              <a:rPr lang="en-US" dirty="0">
                <a:solidFill>
                  <a:srgbClr val="FF0000"/>
                </a:solidFill>
              </a:rPr>
              <a:t>Read from the initial state, the row with id = 3 is missing so 0 rows gets updated</a:t>
            </a:r>
            <a:endParaRPr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21D7EED-92F7-B236-4F01-DEB84FF74C94}"/>
              </a:ext>
            </a:extLst>
          </p:cNvPr>
          <p:cNvCxnSpPr>
            <a:cxnSpLocks/>
          </p:cNvCxnSpPr>
          <p:nvPr/>
        </p:nvCxnSpPr>
        <p:spPr>
          <a:xfrm flipH="1">
            <a:off x="749808" y="3671582"/>
            <a:ext cx="10446369" cy="0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2D2103D-E3A9-6A62-805A-39F488750E5A}"/>
              </a:ext>
            </a:extLst>
          </p:cNvPr>
          <p:cNvSpPr txBox="1"/>
          <p:nvPr/>
        </p:nvSpPr>
        <p:spPr>
          <a:xfrm>
            <a:off x="762000" y="4392983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2A43"/>
                </a:solidFill>
                <a:latin typeface="Arial"/>
              </a:defRPr>
            </a:pPr>
            <a:r>
              <a:rPr dirty="0"/>
              <a:t>Request 1</a:t>
            </a:r>
            <a:r>
              <a:rPr lang="en-US" dirty="0"/>
              <a:t>: affected rows = 1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4D4EB0-B575-9868-2E1E-72D8AD48A5F2}"/>
              </a:ext>
            </a:extLst>
          </p:cNvPr>
          <p:cNvSpPr txBox="1"/>
          <p:nvPr/>
        </p:nvSpPr>
        <p:spPr>
          <a:xfrm>
            <a:off x="762000" y="5330289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2A43"/>
                </a:solidFill>
                <a:latin typeface="Arial"/>
              </a:defRPr>
            </a:pPr>
            <a:r>
              <a:rPr dirty="0"/>
              <a:t>Request </a:t>
            </a:r>
            <a:r>
              <a:rPr lang="en-US" dirty="0"/>
              <a:t>2: affected rows = 1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D1D28-6CE5-643B-1DB8-318F43116544}"/>
              </a:ext>
            </a:extLst>
          </p:cNvPr>
          <p:cNvSpPr txBox="1"/>
          <p:nvPr/>
        </p:nvSpPr>
        <p:spPr>
          <a:xfrm>
            <a:off x="749808" y="4711725"/>
            <a:ext cx="49834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865CE"/>
                </a:solidFill>
                <a:latin typeface="Arial"/>
              </a:defRPr>
            </a:pPr>
            <a:r>
              <a:rPr dirty="0"/>
              <a:t>→ </a:t>
            </a:r>
            <a:r>
              <a:rPr lang="en-US" dirty="0"/>
              <a:t>Read from the initial state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EAE5E7-4799-8BBA-C570-2A431E89C60E}"/>
              </a:ext>
            </a:extLst>
          </p:cNvPr>
          <p:cNvSpPr txBox="1"/>
          <p:nvPr/>
        </p:nvSpPr>
        <p:spPr>
          <a:xfrm>
            <a:off x="6458712" y="4367537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2A43"/>
                </a:solidFill>
                <a:latin typeface="Arial"/>
              </a:defRPr>
            </a:pPr>
            <a:r>
              <a:rPr dirty="0"/>
              <a:t>Request 1</a:t>
            </a:r>
            <a:r>
              <a:rPr lang="en-US" dirty="0"/>
              <a:t>: affected rows = 1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CE4BE0-78E5-2425-E0B0-8D9DA0440159}"/>
              </a:ext>
            </a:extLst>
          </p:cNvPr>
          <p:cNvSpPr txBox="1"/>
          <p:nvPr/>
        </p:nvSpPr>
        <p:spPr>
          <a:xfrm>
            <a:off x="6458712" y="5304843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172A43"/>
                </a:solidFill>
                <a:latin typeface="Arial"/>
              </a:defRPr>
            </a:pPr>
            <a:r>
              <a:rPr dirty="0"/>
              <a:t>Request </a:t>
            </a:r>
            <a:r>
              <a:rPr lang="en-US" dirty="0"/>
              <a:t>2: affected rows = 0</a:t>
            </a: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36CAA2-1F70-703E-1A73-1E14C9F92F1A}"/>
              </a:ext>
            </a:extLst>
          </p:cNvPr>
          <p:cNvSpPr txBox="1"/>
          <p:nvPr/>
        </p:nvSpPr>
        <p:spPr>
          <a:xfrm>
            <a:off x="6446520" y="4686279"/>
            <a:ext cx="49834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865CE"/>
                </a:solidFill>
                <a:latin typeface="Arial"/>
              </a:defRPr>
            </a:pPr>
            <a:r>
              <a:rPr dirty="0"/>
              <a:t>→ </a:t>
            </a:r>
            <a:r>
              <a:rPr lang="en-US" dirty="0"/>
              <a:t>Read from the initial state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D38A70-EE19-474F-E2F0-8AF3ADD9C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FBD3BB-DDB7-9320-7481-21962E42C250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CONTRIBUTION 1: WORKING WITH BLACK-BOX TRACES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9924BD-7D4C-BBF3-9980-FD8E2738D1B2}"/>
              </a:ext>
            </a:extLst>
          </p:cNvPr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Inferring write-read relations from black-box traces</a:t>
            </a:r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2870A-BF96-BDD6-186D-0E12C396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D6C6A5-A107-3773-95B4-32ED1ED4B756}"/>
              </a:ext>
            </a:extLst>
          </p:cNvPr>
          <p:cNvSpPr txBox="1"/>
          <p:nvPr/>
        </p:nvSpPr>
        <p:spPr>
          <a:xfrm>
            <a:off x="566928" y="1490472"/>
            <a:ext cx="10972800" cy="3692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57677A"/>
                </a:solidFill>
                <a:latin typeface="Arial"/>
              </a:defRPr>
            </a:pPr>
            <a:r>
              <a:rPr lang="en-US" sz="2400" dirty="0"/>
              <a:t>A SQL response does not identify its writer</a:t>
            </a:r>
            <a:endParaRPr sz="24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894D8D5-0910-51D3-E58F-DF1CBD2CC5FF}"/>
              </a:ext>
            </a:extLst>
          </p:cNvPr>
          <p:cNvSpPr/>
          <p:nvPr/>
        </p:nvSpPr>
        <p:spPr>
          <a:xfrm>
            <a:off x="4697185" y="2897796"/>
            <a:ext cx="4663440" cy="1892808"/>
          </a:xfrm>
          <a:prstGeom prst="roundRect">
            <a:avLst>
              <a:gd name="adj" fmla="val 10000"/>
            </a:avLst>
          </a:prstGeom>
          <a:solidFill>
            <a:srgbClr val="F0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B01C5C-FD2D-0E31-F969-FBD04EF160D6}"/>
              </a:ext>
            </a:extLst>
          </p:cNvPr>
          <p:cNvSpPr txBox="1"/>
          <p:nvPr/>
        </p:nvSpPr>
        <p:spPr>
          <a:xfrm>
            <a:off x="4916641" y="3117252"/>
            <a:ext cx="4233672" cy="4480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The response for this SELECT query doesn’t tell us whether it reads from Req 1 or Req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028FA7-9C1A-B1DC-FF22-09696F0F254A}"/>
              </a:ext>
            </a:extLst>
          </p:cNvPr>
          <p:cNvSpPr txBox="1"/>
          <p:nvPr/>
        </p:nvSpPr>
        <p:spPr>
          <a:xfrm>
            <a:off x="4916641" y="3647604"/>
            <a:ext cx="4242816" cy="10587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72A43"/>
                </a:solidFill>
                <a:latin typeface="Courier New"/>
              </a:defRPr>
            </a:pPr>
            <a:r>
              <a:rPr dirty="0"/>
              <a:t>SELECT </a:t>
            </a:r>
            <a:r>
              <a:rPr lang="en-US" dirty="0"/>
              <a:t>1</a:t>
            </a:r>
            <a:endParaRPr dirty="0"/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72A43"/>
                </a:solidFill>
                <a:latin typeface="Courier New"/>
              </a:defRPr>
            </a:pPr>
            <a:r>
              <a:rPr dirty="0"/>
              <a:t>FROM </a:t>
            </a:r>
            <a:r>
              <a:rPr dirty="0" err="1"/>
              <a:t>spree_line_items</a:t>
            </a:r>
            <a:endParaRPr dirty="0"/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72A43"/>
                </a:solidFill>
                <a:latin typeface="Courier New"/>
              </a:defRPr>
            </a:pPr>
            <a:r>
              <a:rPr dirty="0"/>
              <a:t>WHERE id = 3</a:t>
            </a:r>
            <a:endParaRPr lang="en-US" dirty="0"/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=&gt; 1</a:t>
            </a:r>
            <a:endParaRPr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DF5ECE7-08F8-B7C8-EB0C-FB68A3F8ED91}"/>
              </a:ext>
            </a:extLst>
          </p:cNvPr>
          <p:cNvSpPr/>
          <p:nvPr/>
        </p:nvSpPr>
        <p:spPr>
          <a:xfrm>
            <a:off x="609600" y="2349304"/>
            <a:ext cx="3262230" cy="1233276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621AF-1772-A8B4-9EF9-D6C8DBB7DF7E}"/>
              </a:ext>
            </a:extLst>
          </p:cNvPr>
          <p:cNvSpPr txBox="1"/>
          <p:nvPr/>
        </p:nvSpPr>
        <p:spPr>
          <a:xfrm>
            <a:off x="774192" y="2495608"/>
            <a:ext cx="272491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7D75"/>
                </a:solidFill>
                <a:latin typeface="Arial"/>
              </a:defRPr>
            </a:pPr>
            <a:r>
              <a:rPr dirty="0"/>
              <a:t>Request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0744C0-81F0-6A6F-4C8A-D2161B051DF0}"/>
              </a:ext>
            </a:extLst>
          </p:cNvPr>
          <p:cNvSpPr txBox="1"/>
          <p:nvPr/>
        </p:nvSpPr>
        <p:spPr>
          <a:xfrm>
            <a:off x="774191" y="2888800"/>
            <a:ext cx="3262231" cy="6937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sz="1400" dirty="0"/>
              <a:t>INSERT INTO </a:t>
            </a:r>
            <a:r>
              <a:rPr lang="en-US" sz="1400" dirty="0" err="1"/>
              <a:t>spree_line_items</a:t>
            </a:r>
            <a:endParaRPr lang="en-US" sz="1400" dirty="0"/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sz="1400" dirty="0"/>
              <a:t>(id, quantity)</a:t>
            </a:r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sz="1400" dirty="0"/>
              <a:t>VALUES (3, 1)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092CDE4-8DFE-779D-C94C-5912DD0A245D}"/>
              </a:ext>
            </a:extLst>
          </p:cNvPr>
          <p:cNvSpPr/>
          <p:nvPr/>
        </p:nvSpPr>
        <p:spPr>
          <a:xfrm>
            <a:off x="609600" y="3794056"/>
            <a:ext cx="3262230" cy="1359472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D4B930-DDC1-132F-7E1A-C287EE951D54}"/>
              </a:ext>
            </a:extLst>
          </p:cNvPr>
          <p:cNvSpPr txBox="1"/>
          <p:nvPr/>
        </p:nvSpPr>
        <p:spPr>
          <a:xfrm>
            <a:off x="774192" y="3940360"/>
            <a:ext cx="272491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007D75"/>
                </a:solidFill>
                <a:latin typeface="Arial"/>
              </a:defRPr>
            </a:pPr>
            <a:r>
              <a:rPr dirty="0"/>
              <a:t>Request 2</a:t>
            </a:r>
          </a:p>
        </p:txBody>
      </p:sp>
      <p:cxnSp>
        <p:nvCxnSpPr>
          <p:cNvPr id="21" name="Connector 19">
            <a:extLst>
              <a:ext uri="{FF2B5EF4-FFF2-40B4-BE49-F238E27FC236}">
                <a16:creationId xmlns:a16="http://schemas.microsoft.com/office/drawing/2014/main" id="{CA2858E4-2FAB-CA73-C3F1-6C1F286E3F35}"/>
              </a:ext>
            </a:extLst>
          </p:cNvPr>
          <p:cNvCxnSpPr/>
          <p:nvPr/>
        </p:nvCxnSpPr>
        <p:spPr>
          <a:xfrm>
            <a:off x="3931266" y="3110313"/>
            <a:ext cx="649224" cy="512064"/>
          </a:xfrm>
          <a:prstGeom prst="line">
            <a:avLst/>
          </a:prstGeom>
          <a:ln w="25400">
            <a:solidFill>
              <a:srgbClr val="2865CE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0">
            <a:extLst>
              <a:ext uri="{FF2B5EF4-FFF2-40B4-BE49-F238E27FC236}">
                <a16:creationId xmlns:a16="http://schemas.microsoft.com/office/drawing/2014/main" id="{6E72411C-5609-E7C1-0F53-B79A2F55F2D7}"/>
              </a:ext>
            </a:extLst>
          </p:cNvPr>
          <p:cNvCxnSpPr/>
          <p:nvPr/>
        </p:nvCxnSpPr>
        <p:spPr>
          <a:xfrm flipV="1">
            <a:off x="3931266" y="3988137"/>
            <a:ext cx="649224" cy="539496"/>
          </a:xfrm>
          <a:prstGeom prst="line">
            <a:avLst/>
          </a:prstGeom>
          <a:ln w="25400">
            <a:solidFill>
              <a:srgbClr val="2865CE"/>
            </a:solidFill>
            <a:prstDash val="dash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5267D85-7E51-6092-7EB8-D67DDD2AE5E1}"/>
              </a:ext>
            </a:extLst>
          </p:cNvPr>
          <p:cNvSpPr txBox="1"/>
          <p:nvPr/>
        </p:nvSpPr>
        <p:spPr>
          <a:xfrm>
            <a:off x="609600" y="5481548"/>
            <a:ext cx="10972800" cy="7680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Augur symbolically searches all histories whose prefix produces the same responses as the observation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F55E20-D3DC-F9BD-DCF4-2B0E78FDE66F}"/>
              </a:ext>
            </a:extLst>
          </p:cNvPr>
          <p:cNvSpPr txBox="1"/>
          <p:nvPr/>
        </p:nvSpPr>
        <p:spPr>
          <a:xfrm>
            <a:off x="769620" y="4354768"/>
            <a:ext cx="3104388" cy="6937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sz="1400" dirty="0"/>
              <a:t>UPDATE </a:t>
            </a:r>
            <a:r>
              <a:rPr lang="en-US" sz="1400" dirty="0" err="1"/>
              <a:t>spree_line_items</a:t>
            </a:r>
            <a:endParaRPr lang="en-US" sz="1400" dirty="0"/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sz="1400" dirty="0"/>
              <a:t>SET quantity = 2</a:t>
            </a:r>
          </a:p>
          <a:p>
            <a:pPr>
              <a:lnSpc>
                <a:spcPct val="108000"/>
              </a:lnSpc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lang="en-US" sz="1400" dirty="0"/>
              <a:t>WHERE id = 3</a:t>
            </a:r>
          </a:p>
        </p:txBody>
      </p:sp>
      <p:pic>
        <p:nvPicPr>
          <p:cNvPr id="12" name="Graphic 11" descr="Question Mark with solid fill">
            <a:extLst>
              <a:ext uri="{FF2B5EF4-FFF2-40B4-BE49-F238E27FC236}">
                <a16:creationId xmlns:a16="http://schemas.microsoft.com/office/drawing/2014/main" id="{9F73054E-C83D-ECAE-E257-33DAB15157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06102" y="3563682"/>
            <a:ext cx="397224" cy="39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00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4C696E-DAF6-5BB4-D7EE-0469BF76B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B72A74-6DCF-5AC5-B98B-A196F0743F15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CONTRIBUTION 2: PRECISE MODELLING OF SQL SEMANTICS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32B6D-313C-A5A6-B83F-C3F9CA399AAD}"/>
              </a:ext>
            </a:extLst>
          </p:cNvPr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31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SQL expressions become symbolic constraints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7E1DF-400A-ABA8-C478-8BC86209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6CF5FEC-5494-6FC8-CE81-D0A564CDC9E6}"/>
              </a:ext>
            </a:extLst>
          </p:cNvPr>
          <p:cNvGrpSpPr/>
          <p:nvPr/>
        </p:nvGrpSpPr>
        <p:grpSpPr>
          <a:xfrm>
            <a:off x="530352" y="3863668"/>
            <a:ext cx="4250654" cy="1998493"/>
            <a:chOff x="530352" y="3840604"/>
            <a:chExt cx="4250654" cy="1998493"/>
          </a:xfrm>
        </p:grpSpPr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DBD497BF-657E-4806-6DA5-583B0965EBEB}"/>
                </a:ext>
              </a:extLst>
            </p:cNvPr>
            <p:cNvSpPr/>
            <p:nvPr/>
          </p:nvSpPr>
          <p:spPr>
            <a:xfrm>
              <a:off x="530352" y="3840604"/>
              <a:ext cx="4250654" cy="1998493"/>
            </a:xfrm>
            <a:prstGeom prst="roundRect">
              <a:avLst>
                <a:gd name="adj" fmla="val 10000"/>
              </a:avLst>
            </a:prstGeom>
            <a:solidFill>
              <a:srgbClr val="F0F3F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62AA4F-8F3D-AD23-CF15-3BE32B690449}"/>
                </a:ext>
              </a:extLst>
            </p:cNvPr>
            <p:cNvSpPr txBox="1"/>
            <p:nvPr/>
          </p:nvSpPr>
          <p:spPr>
            <a:xfrm>
              <a:off x="731520" y="4023486"/>
              <a:ext cx="4049486" cy="21538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defRPr sz="1400" b="1">
                  <a:solidFill>
                    <a:srgbClr val="007D75"/>
                  </a:solidFill>
                  <a:latin typeface="Arial"/>
                </a:defRPr>
              </a:pPr>
              <a:r>
                <a:rPr lang="en-US" dirty="0"/>
                <a:t>PRECISE MODELLING OF SQL SEMANTICS</a:t>
              </a:r>
              <a:endParaRPr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E50E783-C57A-95A7-00ED-A7615D482FA4}"/>
                </a:ext>
              </a:extLst>
            </p:cNvPr>
            <p:cNvSpPr txBox="1"/>
            <p:nvPr/>
          </p:nvSpPr>
          <p:spPr>
            <a:xfrm>
              <a:off x="731520" y="4508118"/>
              <a:ext cx="3892731" cy="110799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285750" lvl="0" indent="-285750">
                <a:buFont typeface="Wingdings" pitchFamily="2" charset="2"/>
                <a:buChar char="ü"/>
                <a:defRPr/>
              </a:pPr>
              <a:r>
                <a:rPr lang="en-US" dirty="0"/>
                <a:t>Arithmetic and Boolean expressions</a:t>
              </a:r>
            </a:p>
            <a:p>
              <a:pPr marL="285750" lvl="0" indent="-285750">
                <a:buFont typeface="Wingdings" pitchFamily="2" charset="2"/>
                <a:buChar char="ü"/>
                <a:defRPr/>
              </a:pPr>
              <a:r>
                <a:rPr lang="en-US" dirty="0"/>
                <a:t>Predicates (incl. ranged queries) </a:t>
              </a:r>
            </a:p>
            <a:p>
              <a:pPr marL="285750" lvl="0" indent="-285750">
                <a:buFont typeface="Wingdings" pitchFamily="2" charset="2"/>
                <a:buChar char="ü"/>
                <a:defRPr/>
              </a:pPr>
              <a:r>
                <a:rPr lang="en-US" dirty="0"/>
                <a:t>INNER JOINs</a:t>
              </a:r>
            </a:p>
            <a:p>
              <a:pPr marL="285750" lvl="0" indent="-285750">
                <a:buFont typeface="Wingdings" pitchFamily="2" charset="2"/>
                <a:buChar char="ü"/>
                <a:defRPr/>
              </a:pPr>
              <a:r>
                <a:rPr lang="en-US" dirty="0"/>
                <a:t>SUM &amp; COUNT aggregations</a:t>
              </a:r>
            </a:p>
          </p:txBody>
        </p:sp>
      </p:grp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19A2A39-06FD-1027-5DCB-38B85F31FF42}"/>
              </a:ext>
            </a:extLst>
          </p:cNvPr>
          <p:cNvSpPr/>
          <p:nvPr/>
        </p:nvSpPr>
        <p:spPr>
          <a:xfrm>
            <a:off x="530352" y="1915584"/>
            <a:ext cx="10168128" cy="1453896"/>
          </a:xfrm>
          <a:prstGeom prst="roundRect">
            <a:avLst>
              <a:gd name="adj" fmla="val 10000"/>
            </a:avLst>
          </a:prstGeom>
          <a:solidFill>
            <a:srgbClr val="F0F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64AEE2-63DC-4BD8-84B6-5230677119C8}"/>
              </a:ext>
            </a:extLst>
          </p:cNvPr>
          <p:cNvSpPr txBox="1"/>
          <p:nvPr/>
        </p:nvSpPr>
        <p:spPr>
          <a:xfrm>
            <a:off x="731520" y="2098464"/>
            <a:ext cx="9640207" cy="2153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CONVERTS</a:t>
            </a:r>
            <a:r>
              <a:rPr dirty="0"/>
              <a:t> SQL EXPRESSIONS</a:t>
            </a:r>
            <a:r>
              <a:rPr lang="en-US" dirty="0"/>
              <a:t> INTO Z3 ASSERTIONS FOR EVERY ROW </a:t>
            </a:r>
            <a:endParaRPr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FF0551-1EB3-8FA9-4DB7-568B80305837}"/>
              </a:ext>
            </a:extLst>
          </p:cNvPr>
          <p:cNvSpPr txBox="1"/>
          <p:nvPr/>
        </p:nvSpPr>
        <p:spPr>
          <a:xfrm>
            <a:off x="731520" y="2482512"/>
            <a:ext cx="3124635" cy="8423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sz="1700" dirty="0"/>
              <a:t>UPDATE </a:t>
            </a:r>
            <a:r>
              <a:rPr sz="1700" dirty="0" err="1"/>
              <a:t>spree_line_items</a:t>
            </a:r>
            <a:endParaRPr sz="1700" dirty="0"/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sz="1700" dirty="0"/>
              <a:t>SET quantity = 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172A43"/>
                </a:solidFill>
                <a:latin typeface="Courier New"/>
              </a:defRPr>
            </a:pPr>
            <a:r>
              <a:rPr sz="1700" dirty="0"/>
              <a:t>WHERE id = 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A39072-310D-39D7-2D19-0317B7BF802F}"/>
              </a:ext>
            </a:extLst>
          </p:cNvPr>
          <p:cNvSpPr txBox="1"/>
          <p:nvPr/>
        </p:nvSpPr>
        <p:spPr>
          <a:xfrm>
            <a:off x="5519837" y="2477500"/>
            <a:ext cx="4851890" cy="8423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If(</a:t>
            </a:r>
            <a:r>
              <a:rPr dirty="0"/>
              <a:t>id == 3</a:t>
            </a:r>
            <a:r>
              <a:rPr lang="en-US" dirty="0"/>
              <a:t>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	</a:t>
            </a:r>
            <a:r>
              <a:rPr lang="en-US" dirty="0" err="1"/>
              <a:t>quantity_after</a:t>
            </a:r>
            <a:r>
              <a:rPr lang="en-US" dirty="0"/>
              <a:t> = 2,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Courier New"/>
              </a:defRPr>
            </a:pPr>
            <a:r>
              <a:rPr lang="en-US" dirty="0"/>
              <a:t>	</a:t>
            </a:r>
            <a:r>
              <a:rPr lang="en-US" dirty="0" err="1"/>
              <a:t>quantity_after</a:t>
            </a:r>
            <a:r>
              <a:rPr lang="en-US" dirty="0"/>
              <a:t> = </a:t>
            </a:r>
            <a:r>
              <a:rPr lang="en-US" dirty="0" err="1"/>
              <a:t>quantity_before</a:t>
            </a:r>
            <a:r>
              <a:rPr lang="en-US" dirty="0"/>
              <a:t>)</a:t>
            </a:r>
            <a:endParaRPr dirty="0"/>
          </a:p>
        </p:txBody>
      </p:sp>
      <p:cxnSp>
        <p:nvCxnSpPr>
          <p:cNvPr id="27" name="Connector 13">
            <a:extLst>
              <a:ext uri="{FF2B5EF4-FFF2-40B4-BE49-F238E27FC236}">
                <a16:creationId xmlns:a16="http://schemas.microsoft.com/office/drawing/2014/main" id="{72679189-E55B-A2A2-4706-1656FA1E5104}"/>
              </a:ext>
            </a:extLst>
          </p:cNvPr>
          <p:cNvCxnSpPr>
            <a:cxnSpLocks/>
          </p:cNvCxnSpPr>
          <p:nvPr/>
        </p:nvCxnSpPr>
        <p:spPr>
          <a:xfrm>
            <a:off x="4624252" y="2871216"/>
            <a:ext cx="574765" cy="0"/>
          </a:xfrm>
          <a:prstGeom prst="line">
            <a:avLst/>
          </a:prstGeom>
          <a:ln w="25400">
            <a:solidFill>
              <a:srgbClr val="2865C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39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6E0B8-F88D-30F1-8F7E-2A3EFD8BF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300A02-AC4E-8B00-56B5-3636DBA1DB3F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CONTRIBUTION 3: VIEW-SERIALIZABILITY CHECKING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C1F21-5CC3-D2EB-BD2E-0FEB5E5FFD53}"/>
              </a:ext>
            </a:extLst>
          </p:cNvPr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31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Iterative search rejects view-serializable predictions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ED9E3-F311-238E-98C3-4235006E3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4CC9DF6F-8A88-310B-6F17-5B4037CCADC9}"/>
              </a:ext>
            </a:extLst>
          </p:cNvPr>
          <p:cNvSpPr/>
          <p:nvPr/>
        </p:nvSpPr>
        <p:spPr>
          <a:xfrm>
            <a:off x="6263640" y="1993392"/>
            <a:ext cx="5349240" cy="3447288"/>
          </a:xfrm>
          <a:prstGeom prst="roundRect">
            <a:avLst>
              <a:gd name="adj" fmla="val 10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331500C-F082-684E-74D7-02DA63F5BB3E}"/>
              </a:ext>
            </a:extLst>
          </p:cNvPr>
          <p:cNvSpPr/>
          <p:nvPr/>
        </p:nvSpPr>
        <p:spPr>
          <a:xfrm>
            <a:off x="658368" y="1810512"/>
            <a:ext cx="3657600" cy="287121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2197B4-D732-A8D3-63D0-FF8CEAEF886A}"/>
              </a:ext>
            </a:extLst>
          </p:cNvPr>
          <p:cNvSpPr txBox="1"/>
          <p:nvPr/>
        </p:nvSpPr>
        <p:spPr>
          <a:xfrm>
            <a:off x="868680" y="1965960"/>
            <a:ext cx="3172968" cy="3846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Search for</a:t>
            </a:r>
            <a:r>
              <a:rPr dirty="0"/>
              <a:t> a history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5EF6DC-CA45-F0E9-9868-A5E08442FE5C}"/>
              </a:ext>
            </a:extLst>
          </p:cNvPr>
          <p:cNvSpPr txBox="1"/>
          <p:nvPr/>
        </p:nvSpPr>
        <p:spPr>
          <a:xfrm>
            <a:off x="877824" y="2578608"/>
            <a:ext cx="3182112" cy="20415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164592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har char="•"/>
              <a:defRPr sz="1800">
                <a:solidFill>
                  <a:srgbClr val="44546A"/>
                </a:solidFill>
                <a:latin typeface="Arial"/>
              </a:defRPr>
            </a:pPr>
            <a:r>
              <a:rPr lang="en-US" dirty="0"/>
              <a:t>Whose prefix produces the same responses as the observed execution</a:t>
            </a:r>
            <a:endParaRPr dirty="0"/>
          </a:p>
          <a:p>
            <a:pPr marL="201168" indent="-164592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har char="•"/>
              <a:defRPr sz="1800">
                <a:solidFill>
                  <a:srgbClr val="44546A"/>
                </a:solidFill>
                <a:latin typeface="Arial"/>
              </a:defRPr>
            </a:pPr>
            <a:r>
              <a:rPr dirty="0"/>
              <a:t>Obeys the target</a:t>
            </a:r>
            <a:br>
              <a:rPr dirty="0"/>
            </a:br>
            <a:r>
              <a:rPr dirty="0"/>
              <a:t>weak isolation level</a:t>
            </a:r>
          </a:p>
          <a:p>
            <a:pPr marL="201168" indent="-1645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1800">
                <a:solidFill>
                  <a:srgbClr val="44546A"/>
                </a:solidFill>
                <a:latin typeface="Arial"/>
              </a:defRPr>
            </a:pPr>
            <a:r>
              <a:rPr dirty="0"/>
              <a:t>Has a cycle in its</a:t>
            </a:r>
            <a:br>
              <a:rPr dirty="0"/>
            </a:br>
            <a:r>
              <a:rPr dirty="0"/>
              <a:t>transaction dependencies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A16342E-5168-5826-4738-F43A0A3F8E99}"/>
              </a:ext>
            </a:extLst>
          </p:cNvPr>
          <p:cNvSpPr/>
          <p:nvPr/>
        </p:nvSpPr>
        <p:spPr>
          <a:xfrm>
            <a:off x="4855464" y="2679192"/>
            <a:ext cx="2286000" cy="1024128"/>
          </a:xfrm>
          <a:prstGeom prst="roundRect">
            <a:avLst>
              <a:gd name="adj" fmla="val 12000"/>
            </a:avLst>
          </a:prstGeom>
          <a:solidFill>
            <a:srgbClr val="EAF1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37D42E-C9CB-8839-BCB9-EFAEA54628AF}"/>
              </a:ext>
            </a:extLst>
          </p:cNvPr>
          <p:cNvSpPr txBox="1"/>
          <p:nvPr/>
        </p:nvSpPr>
        <p:spPr>
          <a:xfrm>
            <a:off x="4937760" y="2834640"/>
            <a:ext cx="2121408" cy="768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865CE"/>
                </a:solidFill>
                <a:latin typeface="Arial"/>
              </a:defRPr>
            </a:pPr>
            <a:r>
              <a:rPr dirty="0"/>
              <a:t>SQL response</a:t>
            </a:r>
            <a:r>
              <a:rPr lang="en-US" dirty="0"/>
              <a:t>s</a:t>
            </a:r>
            <a:endParaRPr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AB3A51-34B6-031D-B424-3C707B2DA069}"/>
              </a:ext>
            </a:extLst>
          </p:cNvPr>
          <p:cNvSpPr/>
          <p:nvPr/>
        </p:nvSpPr>
        <p:spPr>
          <a:xfrm>
            <a:off x="7754112" y="2167128"/>
            <a:ext cx="3776472" cy="20025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CE3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A824F-C21E-3A2B-C9D1-1B8E16BB5046}"/>
              </a:ext>
            </a:extLst>
          </p:cNvPr>
          <p:cNvSpPr txBox="1"/>
          <p:nvPr/>
        </p:nvSpPr>
        <p:spPr>
          <a:xfrm>
            <a:off x="7781544" y="2400099"/>
            <a:ext cx="3767327" cy="14586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Can any serial execution produce the same responses</a:t>
            </a:r>
            <a:endParaRPr dirty="0"/>
          </a:p>
        </p:txBody>
      </p:sp>
      <p:cxnSp>
        <p:nvCxnSpPr>
          <p:cNvPr id="12" name="Connector 14">
            <a:extLst>
              <a:ext uri="{FF2B5EF4-FFF2-40B4-BE49-F238E27FC236}">
                <a16:creationId xmlns:a16="http://schemas.microsoft.com/office/drawing/2014/main" id="{7AE71ACA-5D11-958E-7394-EF27753B72E1}"/>
              </a:ext>
            </a:extLst>
          </p:cNvPr>
          <p:cNvCxnSpPr/>
          <p:nvPr/>
        </p:nvCxnSpPr>
        <p:spPr>
          <a:xfrm>
            <a:off x="4425696" y="3172968"/>
            <a:ext cx="310896" cy="0"/>
          </a:xfrm>
          <a:prstGeom prst="line">
            <a:avLst/>
          </a:prstGeom>
          <a:ln w="31750">
            <a:solidFill>
              <a:srgbClr val="5767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5">
            <a:extLst>
              <a:ext uri="{FF2B5EF4-FFF2-40B4-BE49-F238E27FC236}">
                <a16:creationId xmlns:a16="http://schemas.microsoft.com/office/drawing/2014/main" id="{553884BD-79D8-B8F3-691A-4504ACCFCACA}"/>
              </a:ext>
            </a:extLst>
          </p:cNvPr>
          <p:cNvCxnSpPr/>
          <p:nvPr/>
        </p:nvCxnSpPr>
        <p:spPr>
          <a:xfrm>
            <a:off x="7196328" y="3172968"/>
            <a:ext cx="438912" cy="0"/>
          </a:xfrm>
          <a:prstGeom prst="line">
            <a:avLst/>
          </a:prstGeom>
          <a:ln w="31750">
            <a:solidFill>
              <a:srgbClr val="57677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6">
            <a:extLst>
              <a:ext uri="{FF2B5EF4-FFF2-40B4-BE49-F238E27FC236}">
                <a16:creationId xmlns:a16="http://schemas.microsoft.com/office/drawing/2014/main" id="{654217B9-6004-D3C8-3421-F3586D630507}"/>
              </a:ext>
            </a:extLst>
          </p:cNvPr>
          <p:cNvCxnSpPr/>
          <p:nvPr/>
        </p:nvCxnSpPr>
        <p:spPr>
          <a:xfrm>
            <a:off x="10387584" y="4288536"/>
            <a:ext cx="0" cy="356616"/>
          </a:xfrm>
          <a:prstGeom prst="line">
            <a:avLst/>
          </a:prstGeom>
          <a:ln w="31750">
            <a:solidFill>
              <a:srgbClr val="BB3F5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6B5D1BE-AD72-C94D-F90D-C9C54934176A}"/>
              </a:ext>
            </a:extLst>
          </p:cNvPr>
          <p:cNvSpPr/>
          <p:nvPr/>
        </p:nvSpPr>
        <p:spPr>
          <a:xfrm>
            <a:off x="10616184" y="4251960"/>
            <a:ext cx="704088" cy="338328"/>
          </a:xfrm>
          <a:prstGeom prst="roundRect">
            <a:avLst>
              <a:gd name="adj" fmla="val 12000"/>
            </a:avLst>
          </a:prstGeom>
          <a:solidFill>
            <a:srgbClr val="FB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A22FA4-77DD-BD58-CB20-8C0FE666BEF6}"/>
              </a:ext>
            </a:extLst>
          </p:cNvPr>
          <p:cNvSpPr txBox="1"/>
          <p:nvPr/>
        </p:nvSpPr>
        <p:spPr>
          <a:xfrm>
            <a:off x="10689336" y="4293108"/>
            <a:ext cx="557784" cy="288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BB3F50"/>
                </a:solidFill>
                <a:latin typeface="Arial"/>
              </a:defRPr>
            </a:pPr>
            <a:r>
              <a:t>NO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E999EBE-1FC2-0514-3FA0-79FCE59028AF}"/>
              </a:ext>
            </a:extLst>
          </p:cNvPr>
          <p:cNvSpPr/>
          <p:nvPr/>
        </p:nvSpPr>
        <p:spPr>
          <a:xfrm>
            <a:off x="8348472" y="4754880"/>
            <a:ext cx="3182112" cy="694944"/>
          </a:xfrm>
          <a:prstGeom prst="roundRect">
            <a:avLst>
              <a:gd name="adj" fmla="val 12000"/>
            </a:avLst>
          </a:prstGeom>
          <a:solidFill>
            <a:srgbClr val="FB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57C389-BEC0-06DA-C20F-74E99392E0B5}"/>
              </a:ext>
            </a:extLst>
          </p:cNvPr>
          <p:cNvSpPr txBox="1"/>
          <p:nvPr/>
        </p:nvSpPr>
        <p:spPr>
          <a:xfrm>
            <a:off x="8531352" y="4965192"/>
            <a:ext cx="2816352" cy="3692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BB3F50"/>
                </a:solidFill>
                <a:latin typeface="Arial"/>
              </a:defRPr>
            </a:pPr>
            <a:r>
              <a:rPr dirty="0"/>
              <a:t>Report </a:t>
            </a:r>
            <a:r>
              <a:rPr lang="en-US" dirty="0"/>
              <a:t>bug</a:t>
            </a:r>
            <a:endParaRPr dirty="0"/>
          </a:p>
        </p:txBody>
      </p:sp>
      <p:cxnSp>
        <p:nvCxnSpPr>
          <p:cNvPr id="19" name="Connector 21">
            <a:extLst>
              <a:ext uri="{FF2B5EF4-FFF2-40B4-BE49-F238E27FC236}">
                <a16:creationId xmlns:a16="http://schemas.microsoft.com/office/drawing/2014/main" id="{21A6F906-EBB3-04D6-0AF2-3D8AFA45D6E7}"/>
              </a:ext>
            </a:extLst>
          </p:cNvPr>
          <p:cNvCxnSpPr/>
          <p:nvPr/>
        </p:nvCxnSpPr>
        <p:spPr>
          <a:xfrm>
            <a:off x="8439912" y="4261104"/>
            <a:ext cx="0" cy="228600"/>
          </a:xfrm>
          <a:prstGeom prst="line">
            <a:avLst/>
          </a:prstGeom>
          <a:ln w="31750">
            <a:solidFill>
              <a:srgbClr val="007D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22">
            <a:extLst>
              <a:ext uri="{FF2B5EF4-FFF2-40B4-BE49-F238E27FC236}">
                <a16:creationId xmlns:a16="http://schemas.microsoft.com/office/drawing/2014/main" id="{CE84FC28-0AF3-8230-9C12-A4DEC9F80103}"/>
              </a:ext>
            </a:extLst>
          </p:cNvPr>
          <p:cNvCxnSpPr/>
          <p:nvPr/>
        </p:nvCxnSpPr>
        <p:spPr>
          <a:xfrm flipH="1">
            <a:off x="4764024" y="4489704"/>
            <a:ext cx="3675888" cy="0"/>
          </a:xfrm>
          <a:prstGeom prst="line">
            <a:avLst/>
          </a:prstGeom>
          <a:ln w="31750">
            <a:solidFill>
              <a:srgbClr val="007D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3">
            <a:extLst>
              <a:ext uri="{FF2B5EF4-FFF2-40B4-BE49-F238E27FC236}">
                <a16:creationId xmlns:a16="http://schemas.microsoft.com/office/drawing/2014/main" id="{0B76D141-9A4C-D502-208F-FBAD9F552010}"/>
              </a:ext>
            </a:extLst>
          </p:cNvPr>
          <p:cNvCxnSpPr/>
          <p:nvPr/>
        </p:nvCxnSpPr>
        <p:spPr>
          <a:xfrm>
            <a:off x="4764024" y="4489704"/>
            <a:ext cx="0" cy="310896"/>
          </a:xfrm>
          <a:prstGeom prst="line">
            <a:avLst/>
          </a:prstGeom>
          <a:ln w="31750">
            <a:solidFill>
              <a:srgbClr val="007D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DA2D8F6-5E9F-CCA9-8D02-4243542459D2}"/>
              </a:ext>
            </a:extLst>
          </p:cNvPr>
          <p:cNvSpPr/>
          <p:nvPr/>
        </p:nvSpPr>
        <p:spPr>
          <a:xfrm>
            <a:off x="7269480" y="4288536"/>
            <a:ext cx="777240" cy="338328"/>
          </a:xfrm>
          <a:prstGeom prst="roundRect">
            <a:avLst>
              <a:gd name="adj" fmla="val 12000"/>
            </a:avLst>
          </a:prstGeom>
          <a:solidFill>
            <a:srgbClr val="E7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55983B-63BE-F83B-0108-0F3BD24E6938}"/>
              </a:ext>
            </a:extLst>
          </p:cNvPr>
          <p:cNvSpPr txBox="1"/>
          <p:nvPr/>
        </p:nvSpPr>
        <p:spPr>
          <a:xfrm>
            <a:off x="7342631" y="4329684"/>
            <a:ext cx="630936" cy="288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07D75"/>
                </a:solidFill>
                <a:latin typeface="Arial"/>
              </a:defRPr>
            </a:pPr>
            <a:r>
              <a:t>YES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581782B-942C-CD09-75FE-1C85032ECF95}"/>
              </a:ext>
            </a:extLst>
          </p:cNvPr>
          <p:cNvSpPr/>
          <p:nvPr/>
        </p:nvSpPr>
        <p:spPr>
          <a:xfrm>
            <a:off x="3026664" y="4892040"/>
            <a:ext cx="3593592" cy="658368"/>
          </a:xfrm>
          <a:prstGeom prst="roundRect">
            <a:avLst>
              <a:gd name="adj" fmla="val 12000"/>
            </a:avLst>
          </a:prstGeom>
          <a:solidFill>
            <a:srgbClr val="E7F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7468438-5299-ADCA-E375-AD86040355BD}"/>
              </a:ext>
            </a:extLst>
          </p:cNvPr>
          <p:cNvSpPr txBox="1"/>
          <p:nvPr/>
        </p:nvSpPr>
        <p:spPr>
          <a:xfrm>
            <a:off x="3058668" y="5065187"/>
            <a:ext cx="3593592" cy="3231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Rule out matching histories</a:t>
            </a:r>
            <a:endParaRPr dirty="0"/>
          </a:p>
        </p:txBody>
      </p:sp>
      <p:cxnSp>
        <p:nvCxnSpPr>
          <p:cNvPr id="26" name="Connector 28">
            <a:extLst>
              <a:ext uri="{FF2B5EF4-FFF2-40B4-BE49-F238E27FC236}">
                <a16:creationId xmlns:a16="http://schemas.microsoft.com/office/drawing/2014/main" id="{DF91AFCD-C5C8-CBD4-1F35-628C122AFCD8}"/>
              </a:ext>
            </a:extLst>
          </p:cNvPr>
          <p:cNvCxnSpPr/>
          <p:nvPr/>
        </p:nvCxnSpPr>
        <p:spPr>
          <a:xfrm flipH="1">
            <a:off x="2350008" y="5221224"/>
            <a:ext cx="566928" cy="0"/>
          </a:xfrm>
          <a:prstGeom prst="line">
            <a:avLst/>
          </a:prstGeom>
          <a:ln w="31750">
            <a:solidFill>
              <a:srgbClr val="007D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9">
            <a:extLst>
              <a:ext uri="{FF2B5EF4-FFF2-40B4-BE49-F238E27FC236}">
                <a16:creationId xmlns:a16="http://schemas.microsoft.com/office/drawing/2014/main" id="{9EACA836-E170-540B-468D-AE28D8F606E9}"/>
              </a:ext>
            </a:extLst>
          </p:cNvPr>
          <p:cNvCxnSpPr/>
          <p:nvPr/>
        </p:nvCxnSpPr>
        <p:spPr>
          <a:xfrm flipV="1">
            <a:off x="2350008" y="4791456"/>
            <a:ext cx="0" cy="429768"/>
          </a:xfrm>
          <a:prstGeom prst="line">
            <a:avLst/>
          </a:prstGeom>
          <a:ln w="31750">
            <a:solidFill>
              <a:srgbClr val="007D75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5DE58F-12F3-2251-6E98-F2AE81C8EEDD}"/>
              </a:ext>
            </a:extLst>
          </p:cNvPr>
          <p:cNvSpPr txBox="1"/>
          <p:nvPr/>
        </p:nvSpPr>
        <p:spPr>
          <a:xfrm>
            <a:off x="813816" y="5888736"/>
            <a:ext cx="10607040" cy="276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7677A"/>
                </a:solidFill>
                <a:latin typeface="Arial"/>
              </a:defRPr>
            </a:pPr>
            <a:r>
              <a:rPr dirty="0"/>
              <a:t>No more candidates → no </a:t>
            </a:r>
            <a:r>
              <a:rPr lang="en-US" dirty="0"/>
              <a:t>anomalies</a:t>
            </a:r>
            <a:r>
              <a:rPr dirty="0"/>
              <a:t> found in this search</a:t>
            </a:r>
          </a:p>
        </p:txBody>
      </p:sp>
    </p:spTree>
    <p:extLst>
      <p:ext uri="{BB962C8B-B14F-4D97-AF65-F5344CB8AC3E}">
        <p14:creationId xmlns:p14="http://schemas.microsoft.com/office/powerpoint/2010/main" val="2890651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08B28D-CAF5-72E9-7A86-C7A1D297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C85FE8-9358-25B8-7F4B-217DC6634783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dirty="0"/>
              <a:t>EVALUATION: SPREE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8C8F39-4B17-19E8-A3F0-6758DF2B223E}"/>
              </a:ext>
            </a:extLst>
          </p:cNvPr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Bugs detected </a:t>
            </a:r>
            <a:r>
              <a:rPr dirty="0"/>
              <a:t>in Spree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E1A4AE-30C8-BA87-C5D8-EFA194738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5C1D4-37D9-0E19-6F7F-E5FD7ABC0FEC}"/>
              </a:ext>
            </a:extLst>
          </p:cNvPr>
          <p:cNvSpPr txBox="1"/>
          <p:nvPr/>
        </p:nvSpPr>
        <p:spPr>
          <a:xfrm>
            <a:off x="658368" y="2084831"/>
            <a:ext cx="210312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7D75"/>
                </a:solidFill>
                <a:latin typeface="Arial"/>
              </a:defRPr>
            </a:pPr>
            <a:r>
              <a:t>BENCHMARK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AFFDD1-3DD2-2DB2-A4F7-E32CB0FE1101}"/>
              </a:ext>
            </a:extLst>
          </p:cNvPr>
          <p:cNvSpPr txBox="1"/>
          <p:nvPr/>
        </p:nvSpPr>
        <p:spPr>
          <a:xfrm>
            <a:off x="2898648" y="2084831"/>
            <a:ext cx="466344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7D75"/>
                </a:solidFill>
                <a:latin typeface="Arial"/>
              </a:defRPr>
            </a:pPr>
            <a:r>
              <a:t>REQUESTS IN OBSERVED ORDER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B95A8D-F27C-0B40-161B-96F91AB0693A}"/>
              </a:ext>
            </a:extLst>
          </p:cNvPr>
          <p:cNvSpPr txBox="1"/>
          <p:nvPr/>
        </p:nvSpPr>
        <p:spPr>
          <a:xfrm>
            <a:off x="7557351" y="2084831"/>
            <a:ext cx="333756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07D75"/>
                </a:solidFill>
                <a:latin typeface="Arial"/>
              </a:defRPr>
            </a:pPr>
            <a:r>
              <a:t>BUG AUGUR EXPOSES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65B7F0-35EF-1F1A-E1B9-06637F24C1F0}"/>
              </a:ext>
            </a:extLst>
          </p:cNvPr>
          <p:cNvSpPr txBox="1"/>
          <p:nvPr/>
        </p:nvSpPr>
        <p:spPr>
          <a:xfrm>
            <a:off x="658368" y="4644422"/>
            <a:ext cx="22402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172A43"/>
                </a:solidFill>
                <a:latin typeface="Arial"/>
              </a:defRPr>
            </a:pPr>
            <a:r>
              <a:t>Last-Minute Item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970870-FDD2-9A26-F596-C09F57511A3C}"/>
              </a:ext>
            </a:extLst>
          </p:cNvPr>
          <p:cNvSpPr txBox="1"/>
          <p:nvPr/>
        </p:nvSpPr>
        <p:spPr>
          <a:xfrm>
            <a:off x="658368" y="4982750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7677A"/>
                </a:solidFill>
                <a:latin typeface="Arial"/>
              </a:defRPr>
            </a:pPr>
            <a:r>
              <a:t>2 requests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89BE36A-59E3-F1B7-C469-3CFC7836E966}"/>
              </a:ext>
            </a:extLst>
          </p:cNvPr>
          <p:cNvSpPr/>
          <p:nvPr/>
        </p:nvSpPr>
        <p:spPr>
          <a:xfrm>
            <a:off x="2898648" y="4644422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3E5180-C976-F251-F81B-56B104ABC051}"/>
              </a:ext>
            </a:extLst>
          </p:cNvPr>
          <p:cNvSpPr txBox="1"/>
          <p:nvPr/>
        </p:nvSpPr>
        <p:spPr>
          <a:xfrm>
            <a:off x="2935224" y="4754150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Add item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FC25859-7E5A-A4E5-2C7D-00CAC217522C}"/>
              </a:ext>
            </a:extLst>
          </p:cNvPr>
          <p:cNvSpPr/>
          <p:nvPr/>
        </p:nvSpPr>
        <p:spPr>
          <a:xfrm>
            <a:off x="5257800" y="4644422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0B06AA-D5FA-ACBA-ADB1-B6DDD044276A}"/>
              </a:ext>
            </a:extLst>
          </p:cNvPr>
          <p:cNvSpPr txBox="1"/>
          <p:nvPr/>
        </p:nvSpPr>
        <p:spPr>
          <a:xfrm>
            <a:off x="5294376" y="4754150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Checkout</a:t>
            </a:r>
          </a:p>
        </p:txBody>
      </p:sp>
      <p:cxnSp>
        <p:nvCxnSpPr>
          <p:cNvPr id="48" name="Connector 13">
            <a:extLst>
              <a:ext uri="{FF2B5EF4-FFF2-40B4-BE49-F238E27FC236}">
                <a16:creationId xmlns:a16="http://schemas.microsoft.com/office/drawing/2014/main" id="{8659228B-69FE-2956-4DA7-B1B7E8E32120}"/>
              </a:ext>
            </a:extLst>
          </p:cNvPr>
          <p:cNvCxnSpPr/>
          <p:nvPr/>
        </p:nvCxnSpPr>
        <p:spPr>
          <a:xfrm>
            <a:off x="4864608" y="4882166"/>
            <a:ext cx="310896" cy="0"/>
          </a:xfrm>
          <a:prstGeom prst="line">
            <a:avLst/>
          </a:prstGeom>
          <a:ln w="25400">
            <a:solidFill>
              <a:srgbClr val="57677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5C1FBB42-C172-2C6F-5069-486429D68185}"/>
              </a:ext>
            </a:extLst>
          </p:cNvPr>
          <p:cNvSpPr txBox="1"/>
          <p:nvPr/>
        </p:nvSpPr>
        <p:spPr>
          <a:xfrm>
            <a:off x="7557351" y="4718016"/>
            <a:ext cx="3447288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56716"/>
                </a:solidFill>
                <a:latin typeface="Arial"/>
              </a:defRPr>
            </a:pPr>
            <a:r>
              <a:rPr dirty="0"/>
              <a:t>New item missing</a:t>
            </a:r>
            <a:r>
              <a:rPr lang="en-US" dirty="0"/>
              <a:t> </a:t>
            </a:r>
            <a:r>
              <a:rPr dirty="0"/>
              <a:t>at checkout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3C7BA19-9E9C-1F6F-5373-5C7E9A57703F}"/>
              </a:ext>
            </a:extLst>
          </p:cNvPr>
          <p:cNvSpPr txBox="1"/>
          <p:nvPr/>
        </p:nvSpPr>
        <p:spPr>
          <a:xfrm>
            <a:off x="658368" y="3328415"/>
            <a:ext cx="22402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172A43"/>
                </a:solidFill>
                <a:latin typeface="Arial"/>
              </a:defRPr>
            </a:pPr>
            <a:r>
              <a:t>Late Addition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DE6174E-3C44-3E1D-2F30-235BE73268D7}"/>
              </a:ext>
            </a:extLst>
          </p:cNvPr>
          <p:cNvSpPr txBox="1"/>
          <p:nvPr/>
        </p:nvSpPr>
        <p:spPr>
          <a:xfrm>
            <a:off x="658368" y="3666744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7677A"/>
                </a:solidFill>
                <a:latin typeface="Arial"/>
              </a:defRPr>
            </a:pPr>
            <a:r>
              <a:t>2 requests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4F3B3D2F-8C1B-BE7E-7256-2146203716F1}"/>
              </a:ext>
            </a:extLst>
          </p:cNvPr>
          <p:cNvSpPr/>
          <p:nvPr/>
        </p:nvSpPr>
        <p:spPr>
          <a:xfrm>
            <a:off x="2898648" y="3328415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ED5EA30-3FC9-CF31-BED4-A26BB1C20EFB}"/>
              </a:ext>
            </a:extLst>
          </p:cNvPr>
          <p:cNvSpPr txBox="1"/>
          <p:nvPr/>
        </p:nvSpPr>
        <p:spPr>
          <a:xfrm>
            <a:off x="2935224" y="3438144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Checkout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3CF2D88F-28C3-19EA-880B-89D0CB9BA33D}"/>
              </a:ext>
            </a:extLst>
          </p:cNvPr>
          <p:cNvSpPr/>
          <p:nvPr/>
        </p:nvSpPr>
        <p:spPr>
          <a:xfrm>
            <a:off x="5257800" y="3328415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AA1C413-4951-4EA6-0E71-E0428FA918BB}"/>
              </a:ext>
            </a:extLst>
          </p:cNvPr>
          <p:cNvSpPr txBox="1"/>
          <p:nvPr/>
        </p:nvSpPr>
        <p:spPr>
          <a:xfrm>
            <a:off x="5294376" y="3438144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Add item</a:t>
            </a:r>
          </a:p>
        </p:txBody>
      </p:sp>
      <p:cxnSp>
        <p:nvCxnSpPr>
          <p:cNvPr id="57" name="Connector 22">
            <a:extLst>
              <a:ext uri="{FF2B5EF4-FFF2-40B4-BE49-F238E27FC236}">
                <a16:creationId xmlns:a16="http://schemas.microsoft.com/office/drawing/2014/main" id="{1AC1FDF9-5291-9584-F242-04DE12FD9C4C}"/>
              </a:ext>
            </a:extLst>
          </p:cNvPr>
          <p:cNvCxnSpPr/>
          <p:nvPr/>
        </p:nvCxnSpPr>
        <p:spPr>
          <a:xfrm>
            <a:off x="4864608" y="3566160"/>
            <a:ext cx="310896" cy="0"/>
          </a:xfrm>
          <a:prstGeom prst="line">
            <a:avLst/>
          </a:prstGeom>
          <a:ln w="25400">
            <a:solidFill>
              <a:srgbClr val="57677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A4A36149-B038-140C-B6B7-A965A0B90027}"/>
              </a:ext>
            </a:extLst>
          </p:cNvPr>
          <p:cNvSpPr txBox="1"/>
          <p:nvPr/>
        </p:nvSpPr>
        <p:spPr>
          <a:xfrm>
            <a:off x="7557351" y="3291839"/>
            <a:ext cx="3447288" cy="5761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56716"/>
                </a:solidFill>
                <a:latin typeface="Arial"/>
              </a:defRPr>
            </a:pPr>
            <a:r>
              <a:rPr dirty="0"/>
              <a:t>Add succeeds</a:t>
            </a:r>
            <a:r>
              <a:rPr lang="en-US" dirty="0"/>
              <a:t>, but the item was not in the cart at checkout</a:t>
            </a:r>
            <a:endParaRPr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3386C87-B601-5110-722F-E3102C1D99D7}"/>
              </a:ext>
            </a:extLst>
          </p:cNvPr>
          <p:cNvSpPr txBox="1"/>
          <p:nvPr/>
        </p:nvSpPr>
        <p:spPr>
          <a:xfrm>
            <a:off x="658368" y="3986784"/>
            <a:ext cx="22402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172A43"/>
                </a:solidFill>
                <a:latin typeface="Arial"/>
              </a:defRPr>
            </a:pPr>
            <a:r>
              <a:t>Extra Checkout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20CA871-7292-D5A6-D37D-D0DEF0A81E89}"/>
              </a:ext>
            </a:extLst>
          </p:cNvPr>
          <p:cNvSpPr txBox="1"/>
          <p:nvPr/>
        </p:nvSpPr>
        <p:spPr>
          <a:xfrm>
            <a:off x="658368" y="4325112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7677A"/>
                </a:solidFill>
                <a:latin typeface="Arial"/>
              </a:defRPr>
            </a:pPr>
            <a:r>
              <a:t>2 requests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E9BFAA8-33E7-FC8A-0618-3E4C946D6709}"/>
              </a:ext>
            </a:extLst>
          </p:cNvPr>
          <p:cNvSpPr/>
          <p:nvPr/>
        </p:nvSpPr>
        <p:spPr>
          <a:xfrm>
            <a:off x="2898648" y="3986784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8C93670-BE53-91C7-2B53-F084B771BF69}"/>
              </a:ext>
            </a:extLst>
          </p:cNvPr>
          <p:cNvSpPr txBox="1"/>
          <p:nvPr/>
        </p:nvSpPr>
        <p:spPr>
          <a:xfrm>
            <a:off x="2935224" y="4096512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Checkout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5560F95D-9B6F-3298-6CE1-F3B5F3BDFCD3}"/>
              </a:ext>
            </a:extLst>
          </p:cNvPr>
          <p:cNvSpPr/>
          <p:nvPr/>
        </p:nvSpPr>
        <p:spPr>
          <a:xfrm>
            <a:off x="5257800" y="3986784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49826BD-4771-0824-FC86-6C3233E6D3DF}"/>
              </a:ext>
            </a:extLst>
          </p:cNvPr>
          <p:cNvSpPr txBox="1"/>
          <p:nvPr/>
        </p:nvSpPr>
        <p:spPr>
          <a:xfrm>
            <a:off x="5294376" y="4096512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Checkout again</a:t>
            </a:r>
          </a:p>
        </p:txBody>
      </p:sp>
      <p:cxnSp>
        <p:nvCxnSpPr>
          <p:cNvPr id="66" name="Connector 31">
            <a:extLst>
              <a:ext uri="{FF2B5EF4-FFF2-40B4-BE49-F238E27FC236}">
                <a16:creationId xmlns:a16="http://schemas.microsoft.com/office/drawing/2014/main" id="{347E99B5-D681-76B1-6EC3-AB9FD19546B3}"/>
              </a:ext>
            </a:extLst>
          </p:cNvPr>
          <p:cNvCxnSpPr/>
          <p:nvPr/>
        </p:nvCxnSpPr>
        <p:spPr>
          <a:xfrm>
            <a:off x="4864608" y="4224528"/>
            <a:ext cx="310896" cy="0"/>
          </a:xfrm>
          <a:prstGeom prst="line">
            <a:avLst/>
          </a:prstGeom>
          <a:ln w="25400">
            <a:solidFill>
              <a:srgbClr val="57677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BABB65FD-C390-6FC0-634F-7CFF8680CC0F}"/>
              </a:ext>
            </a:extLst>
          </p:cNvPr>
          <p:cNvSpPr txBox="1"/>
          <p:nvPr/>
        </p:nvSpPr>
        <p:spPr>
          <a:xfrm>
            <a:off x="7557351" y="4071395"/>
            <a:ext cx="3447288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56716"/>
                </a:solidFill>
                <a:latin typeface="Arial"/>
              </a:defRPr>
            </a:pPr>
            <a:r>
              <a:rPr dirty="0"/>
              <a:t>Same cart checked</a:t>
            </a:r>
            <a:r>
              <a:rPr lang="en-US" dirty="0"/>
              <a:t> </a:t>
            </a:r>
            <a:r>
              <a:rPr dirty="0"/>
              <a:t>out twice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14AF157-F4FD-F9DE-9BD9-0917D6FA0E79}"/>
              </a:ext>
            </a:extLst>
          </p:cNvPr>
          <p:cNvSpPr txBox="1"/>
          <p:nvPr/>
        </p:nvSpPr>
        <p:spPr>
          <a:xfrm>
            <a:off x="658368" y="2688689"/>
            <a:ext cx="22402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172A43"/>
                </a:solidFill>
                <a:latin typeface="Arial"/>
              </a:defRPr>
            </a:pPr>
            <a:r>
              <a:t>Duplicate Item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C87E2D2-1C4F-3E67-031D-C374D6420DD6}"/>
              </a:ext>
            </a:extLst>
          </p:cNvPr>
          <p:cNvSpPr txBox="1"/>
          <p:nvPr/>
        </p:nvSpPr>
        <p:spPr>
          <a:xfrm>
            <a:off x="658368" y="3027017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7677A"/>
                </a:solidFill>
                <a:latin typeface="Arial"/>
              </a:defRPr>
            </a:pPr>
            <a:r>
              <a:t>2 requests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0D25F0E-F247-3938-6C3C-95608D5D7E85}"/>
              </a:ext>
            </a:extLst>
          </p:cNvPr>
          <p:cNvSpPr/>
          <p:nvPr/>
        </p:nvSpPr>
        <p:spPr>
          <a:xfrm>
            <a:off x="2898648" y="2688689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3FEAF5B-EB1B-CA96-4A32-1C9E0AE69063}"/>
              </a:ext>
            </a:extLst>
          </p:cNvPr>
          <p:cNvSpPr txBox="1"/>
          <p:nvPr/>
        </p:nvSpPr>
        <p:spPr>
          <a:xfrm>
            <a:off x="2935224" y="2798417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Add item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C1866016-92EA-BA92-B281-1599E37C5113}"/>
              </a:ext>
            </a:extLst>
          </p:cNvPr>
          <p:cNvSpPr/>
          <p:nvPr/>
        </p:nvSpPr>
        <p:spPr>
          <a:xfrm>
            <a:off x="5257800" y="2688689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7ED9202-24EB-7FC6-8E66-FCA8BD824694}"/>
              </a:ext>
            </a:extLst>
          </p:cNvPr>
          <p:cNvSpPr txBox="1"/>
          <p:nvPr/>
        </p:nvSpPr>
        <p:spPr>
          <a:xfrm>
            <a:off x="5294376" y="2798417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Add same item</a:t>
            </a:r>
          </a:p>
        </p:txBody>
      </p:sp>
      <p:cxnSp>
        <p:nvCxnSpPr>
          <p:cNvPr id="75" name="Connector 40">
            <a:extLst>
              <a:ext uri="{FF2B5EF4-FFF2-40B4-BE49-F238E27FC236}">
                <a16:creationId xmlns:a16="http://schemas.microsoft.com/office/drawing/2014/main" id="{DEBD71D6-051C-8A41-481C-90841508C1E3}"/>
              </a:ext>
            </a:extLst>
          </p:cNvPr>
          <p:cNvCxnSpPr/>
          <p:nvPr/>
        </p:nvCxnSpPr>
        <p:spPr>
          <a:xfrm>
            <a:off x="4864608" y="2926433"/>
            <a:ext cx="310896" cy="0"/>
          </a:xfrm>
          <a:prstGeom prst="line">
            <a:avLst/>
          </a:prstGeom>
          <a:ln w="25400">
            <a:solidFill>
              <a:srgbClr val="57677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0DB10B15-4B52-2CC8-6CD0-DED555658F05}"/>
              </a:ext>
            </a:extLst>
          </p:cNvPr>
          <p:cNvSpPr txBox="1"/>
          <p:nvPr/>
        </p:nvSpPr>
        <p:spPr>
          <a:xfrm>
            <a:off x="7557351" y="2652113"/>
            <a:ext cx="3447288" cy="5761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56716"/>
                </a:solidFill>
                <a:latin typeface="Arial"/>
              </a:defRPr>
            </a:pPr>
            <a:r>
              <a:rPr dirty="0"/>
              <a:t>Both adds succeed</a:t>
            </a:r>
            <a:r>
              <a:rPr lang="en-US" dirty="0"/>
              <a:t>, but there’s only 1 item in the cart</a:t>
            </a:r>
            <a:endParaRPr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C7B698C-6161-5012-F5B2-4BDED01ABCE4}"/>
              </a:ext>
            </a:extLst>
          </p:cNvPr>
          <p:cNvSpPr txBox="1"/>
          <p:nvPr/>
        </p:nvSpPr>
        <p:spPr>
          <a:xfrm>
            <a:off x="658368" y="5303520"/>
            <a:ext cx="2240280" cy="3017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900" b="1">
                <a:solidFill>
                  <a:srgbClr val="172A43"/>
                </a:solidFill>
                <a:latin typeface="Arial"/>
              </a:defRPr>
            </a:pPr>
            <a:r>
              <a:t>Out of Item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40A888A-50C0-5B63-2C51-59075D4211BF}"/>
              </a:ext>
            </a:extLst>
          </p:cNvPr>
          <p:cNvSpPr txBox="1"/>
          <p:nvPr/>
        </p:nvSpPr>
        <p:spPr>
          <a:xfrm>
            <a:off x="658368" y="5641848"/>
            <a:ext cx="201168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7677A"/>
                </a:solidFill>
                <a:latin typeface="Arial"/>
              </a:defRPr>
            </a:pPr>
            <a:r>
              <a:t>4 requests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94B17EEC-A197-540E-EDFE-373A33D99F32}"/>
              </a:ext>
            </a:extLst>
          </p:cNvPr>
          <p:cNvSpPr/>
          <p:nvPr/>
        </p:nvSpPr>
        <p:spPr>
          <a:xfrm>
            <a:off x="2898648" y="5303520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66D66D8-8535-79CE-9DC1-3AFB271A235C}"/>
              </a:ext>
            </a:extLst>
          </p:cNvPr>
          <p:cNvSpPr txBox="1"/>
          <p:nvPr/>
        </p:nvSpPr>
        <p:spPr>
          <a:xfrm>
            <a:off x="2935224" y="5413248"/>
            <a:ext cx="1828800" cy="24615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rPr dirty="0"/>
              <a:t>Two cart add</a:t>
            </a:r>
            <a:r>
              <a:rPr lang="en-US" dirty="0"/>
              <a:t>itions</a:t>
            </a:r>
            <a:endParaRPr dirty="0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0FBDEDAD-AE59-57C3-5408-F6C182811959}"/>
              </a:ext>
            </a:extLst>
          </p:cNvPr>
          <p:cNvSpPr/>
          <p:nvPr/>
        </p:nvSpPr>
        <p:spPr>
          <a:xfrm>
            <a:off x="5257800" y="5303520"/>
            <a:ext cx="1901952" cy="466344"/>
          </a:xfrm>
          <a:prstGeom prst="roundRect">
            <a:avLst>
              <a:gd name="adj" fmla="val 10000"/>
            </a:avLst>
          </a:prstGeom>
          <a:solidFill>
            <a:srgbClr val="E7F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78463F7-B51F-4E1C-CC57-071A89910197}"/>
              </a:ext>
            </a:extLst>
          </p:cNvPr>
          <p:cNvSpPr txBox="1"/>
          <p:nvPr/>
        </p:nvSpPr>
        <p:spPr>
          <a:xfrm>
            <a:off x="5294376" y="5413248"/>
            <a:ext cx="1828800" cy="2651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007D75"/>
                </a:solidFill>
                <a:latin typeface="Arial"/>
              </a:defRPr>
            </a:pPr>
            <a:r>
              <a:t>Both check out</a:t>
            </a:r>
          </a:p>
        </p:txBody>
      </p:sp>
      <p:cxnSp>
        <p:nvCxnSpPr>
          <p:cNvPr id="84" name="Connector 49">
            <a:extLst>
              <a:ext uri="{FF2B5EF4-FFF2-40B4-BE49-F238E27FC236}">
                <a16:creationId xmlns:a16="http://schemas.microsoft.com/office/drawing/2014/main" id="{488F4446-E592-47F6-2E8D-4C535B033135}"/>
              </a:ext>
            </a:extLst>
          </p:cNvPr>
          <p:cNvCxnSpPr/>
          <p:nvPr/>
        </p:nvCxnSpPr>
        <p:spPr>
          <a:xfrm>
            <a:off x="4864608" y="5541264"/>
            <a:ext cx="310896" cy="0"/>
          </a:xfrm>
          <a:prstGeom prst="line">
            <a:avLst/>
          </a:prstGeom>
          <a:ln w="25400">
            <a:solidFill>
              <a:srgbClr val="57677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668DB2CB-49AA-A8ED-5899-DEA28C25D9A4}"/>
              </a:ext>
            </a:extLst>
          </p:cNvPr>
          <p:cNvSpPr txBox="1"/>
          <p:nvPr/>
        </p:nvSpPr>
        <p:spPr>
          <a:xfrm>
            <a:off x="7557351" y="5266944"/>
            <a:ext cx="3447288" cy="5761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B56716"/>
                </a:solidFill>
                <a:latin typeface="Arial"/>
              </a:defRPr>
            </a:pPr>
            <a:r>
              <a:rPr dirty="0"/>
              <a:t>Both checkouts succeed</a:t>
            </a:r>
            <a:r>
              <a:rPr lang="en-US" dirty="0"/>
              <a:t>, but there was </a:t>
            </a:r>
            <a:r>
              <a:rPr dirty="0"/>
              <a:t>only </a:t>
            </a:r>
            <a:r>
              <a:rPr lang="en-US" dirty="0"/>
              <a:t>1</a:t>
            </a:r>
            <a:r>
              <a:rPr dirty="0"/>
              <a:t> unit in stock</a:t>
            </a:r>
          </a:p>
        </p:txBody>
      </p:sp>
    </p:spTree>
    <p:extLst>
      <p:ext uri="{BB962C8B-B14F-4D97-AF65-F5344CB8AC3E}">
        <p14:creationId xmlns:p14="http://schemas.microsoft.com/office/powerpoint/2010/main" val="3883362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dirty="0"/>
              <a:t>EVALUATION: COMPARISON WITH ISOPREDICT</a:t>
            </a:r>
            <a:r>
              <a:rPr lang="en-US" dirty="0"/>
              <a:t> USING OLTP BENCHMARKS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72A43"/>
                </a:solidFill>
                <a:latin typeface="Arial"/>
              </a:defRPr>
            </a:pPr>
            <a:r>
              <a:rPr dirty="0"/>
              <a:t>View checking </a:t>
            </a:r>
            <a:r>
              <a:rPr lang="en-US" dirty="0"/>
              <a:t>avoids</a:t>
            </a:r>
            <a:r>
              <a:rPr dirty="0"/>
              <a:t> false </a:t>
            </a:r>
            <a:r>
              <a:rPr lang="en-US" dirty="0"/>
              <a:t>alarms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7F8FD9-BE04-B992-FBC7-F790B6C94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EC84C7-BC20-0D9E-E906-49C69C4BC621}"/>
              </a:ext>
            </a:extLst>
          </p:cNvPr>
          <p:cNvSpPr/>
          <p:nvPr/>
        </p:nvSpPr>
        <p:spPr>
          <a:xfrm>
            <a:off x="3364992" y="2066543"/>
            <a:ext cx="182880" cy="182880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F133AEA-1604-0979-5C18-33E23E00FE98}"/>
              </a:ext>
            </a:extLst>
          </p:cNvPr>
          <p:cNvSpPr txBox="1"/>
          <p:nvPr/>
        </p:nvSpPr>
        <p:spPr>
          <a:xfrm>
            <a:off x="3657600" y="2020824"/>
            <a:ext cx="2788920" cy="2615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View-serializability violation</a:t>
            </a:r>
            <a:endParaRPr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0B5EE74-8F54-98B2-EE12-1D4C43BE99AA}"/>
              </a:ext>
            </a:extLst>
          </p:cNvPr>
          <p:cNvSpPr/>
          <p:nvPr/>
        </p:nvSpPr>
        <p:spPr>
          <a:xfrm>
            <a:off x="6556248" y="2066543"/>
            <a:ext cx="182880" cy="182880"/>
          </a:xfrm>
          <a:prstGeom prst="rect">
            <a:avLst/>
          </a:prstGeom>
          <a:solidFill>
            <a:srgbClr val="C66B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DD6441-DEDC-E8FA-B70A-837FEFAFB461}"/>
              </a:ext>
            </a:extLst>
          </p:cNvPr>
          <p:cNvSpPr txBox="1"/>
          <p:nvPr/>
        </p:nvSpPr>
        <p:spPr>
          <a:xfrm>
            <a:off x="6848855" y="2020824"/>
            <a:ext cx="4361683" cy="26154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Did not violate view-serializability</a:t>
            </a:r>
            <a:endParaRPr dirty="0"/>
          </a:p>
        </p:txBody>
      </p:sp>
      <p:cxnSp>
        <p:nvCxnSpPr>
          <p:cNvPr id="38" name="Connector 8">
            <a:extLst>
              <a:ext uri="{FF2B5EF4-FFF2-40B4-BE49-F238E27FC236}">
                <a16:creationId xmlns:a16="http://schemas.microsoft.com/office/drawing/2014/main" id="{A1651C9A-618E-E796-7BCD-55CC97FA363F}"/>
              </a:ext>
            </a:extLst>
          </p:cNvPr>
          <p:cNvCxnSpPr/>
          <p:nvPr/>
        </p:nvCxnSpPr>
        <p:spPr>
          <a:xfrm>
            <a:off x="3364992" y="2496312"/>
            <a:ext cx="0" cy="3328416"/>
          </a:xfrm>
          <a:prstGeom prst="line">
            <a:avLst/>
          </a:prstGeom>
          <a:ln w="1016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DAC09D0-E74F-A0B6-91EE-D057D399EB50}"/>
              </a:ext>
            </a:extLst>
          </p:cNvPr>
          <p:cNvSpPr txBox="1"/>
          <p:nvPr/>
        </p:nvSpPr>
        <p:spPr>
          <a:xfrm>
            <a:off x="3154680" y="5952744"/>
            <a:ext cx="420624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7677A"/>
                </a:solidFill>
                <a:latin typeface="Arial"/>
              </a:defRPr>
            </a:pPr>
            <a:r>
              <a:t>0</a:t>
            </a:r>
          </a:p>
        </p:txBody>
      </p:sp>
      <p:cxnSp>
        <p:nvCxnSpPr>
          <p:cNvPr id="40" name="Connector 10">
            <a:extLst>
              <a:ext uri="{FF2B5EF4-FFF2-40B4-BE49-F238E27FC236}">
                <a16:creationId xmlns:a16="http://schemas.microsoft.com/office/drawing/2014/main" id="{5958EE64-780C-6B40-10B9-54584C381A93}"/>
              </a:ext>
            </a:extLst>
          </p:cNvPr>
          <p:cNvCxnSpPr/>
          <p:nvPr/>
        </p:nvCxnSpPr>
        <p:spPr>
          <a:xfrm>
            <a:off x="5326380" y="2496312"/>
            <a:ext cx="0" cy="3328416"/>
          </a:xfrm>
          <a:prstGeom prst="line">
            <a:avLst/>
          </a:prstGeom>
          <a:ln w="1016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7A94CF9-1D28-C4F1-E89A-A22F00058969}"/>
              </a:ext>
            </a:extLst>
          </p:cNvPr>
          <p:cNvSpPr txBox="1"/>
          <p:nvPr/>
        </p:nvSpPr>
        <p:spPr>
          <a:xfrm>
            <a:off x="5116068" y="5952744"/>
            <a:ext cx="420624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7677A"/>
                </a:solidFill>
                <a:latin typeface="Arial"/>
              </a:defRPr>
            </a:pPr>
            <a:r>
              <a:t>5</a:t>
            </a:r>
          </a:p>
        </p:txBody>
      </p:sp>
      <p:cxnSp>
        <p:nvCxnSpPr>
          <p:cNvPr id="42" name="Connector 12">
            <a:extLst>
              <a:ext uri="{FF2B5EF4-FFF2-40B4-BE49-F238E27FC236}">
                <a16:creationId xmlns:a16="http://schemas.microsoft.com/office/drawing/2014/main" id="{36B5574D-5A7F-3BE5-0A77-26D08D447D99}"/>
              </a:ext>
            </a:extLst>
          </p:cNvPr>
          <p:cNvCxnSpPr/>
          <p:nvPr/>
        </p:nvCxnSpPr>
        <p:spPr>
          <a:xfrm>
            <a:off x="7287768" y="2496312"/>
            <a:ext cx="0" cy="3328416"/>
          </a:xfrm>
          <a:prstGeom prst="line">
            <a:avLst/>
          </a:prstGeom>
          <a:ln w="1016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3CBD335-43C3-F7EB-CE82-AFE07E139956}"/>
              </a:ext>
            </a:extLst>
          </p:cNvPr>
          <p:cNvSpPr txBox="1"/>
          <p:nvPr/>
        </p:nvSpPr>
        <p:spPr>
          <a:xfrm>
            <a:off x="7077456" y="5952744"/>
            <a:ext cx="420624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7677A"/>
                </a:solidFill>
                <a:latin typeface="Arial"/>
              </a:defRPr>
            </a:pPr>
            <a:r>
              <a:t>10</a:t>
            </a:r>
          </a:p>
        </p:txBody>
      </p:sp>
      <p:cxnSp>
        <p:nvCxnSpPr>
          <p:cNvPr id="44" name="Connector 14">
            <a:extLst>
              <a:ext uri="{FF2B5EF4-FFF2-40B4-BE49-F238E27FC236}">
                <a16:creationId xmlns:a16="http://schemas.microsoft.com/office/drawing/2014/main" id="{88622A99-5AD5-E99E-5BEF-6B8FDA31D178}"/>
              </a:ext>
            </a:extLst>
          </p:cNvPr>
          <p:cNvCxnSpPr/>
          <p:nvPr/>
        </p:nvCxnSpPr>
        <p:spPr>
          <a:xfrm>
            <a:off x="9249156" y="2496312"/>
            <a:ext cx="0" cy="3328416"/>
          </a:xfrm>
          <a:prstGeom prst="line">
            <a:avLst/>
          </a:prstGeom>
          <a:ln w="1016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4B1D20B-C1D5-0FC1-C3D0-1460540D6463}"/>
              </a:ext>
            </a:extLst>
          </p:cNvPr>
          <p:cNvSpPr txBox="1"/>
          <p:nvPr/>
        </p:nvSpPr>
        <p:spPr>
          <a:xfrm>
            <a:off x="9038844" y="5952744"/>
            <a:ext cx="420624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7677A"/>
                </a:solidFill>
                <a:latin typeface="Arial"/>
              </a:defRPr>
            </a:pPr>
            <a:r>
              <a:t>15</a:t>
            </a:r>
          </a:p>
        </p:txBody>
      </p:sp>
      <p:cxnSp>
        <p:nvCxnSpPr>
          <p:cNvPr id="46" name="Connector 16">
            <a:extLst>
              <a:ext uri="{FF2B5EF4-FFF2-40B4-BE49-F238E27FC236}">
                <a16:creationId xmlns:a16="http://schemas.microsoft.com/office/drawing/2014/main" id="{E6928E73-788D-D77F-7F28-CEA310106E2B}"/>
              </a:ext>
            </a:extLst>
          </p:cNvPr>
          <p:cNvCxnSpPr/>
          <p:nvPr/>
        </p:nvCxnSpPr>
        <p:spPr>
          <a:xfrm>
            <a:off x="11210544" y="2496312"/>
            <a:ext cx="0" cy="3328416"/>
          </a:xfrm>
          <a:prstGeom prst="line">
            <a:avLst/>
          </a:prstGeom>
          <a:ln w="1016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907B4650-ED22-6ECA-3893-7F8EC5E552BB}"/>
              </a:ext>
            </a:extLst>
          </p:cNvPr>
          <p:cNvSpPr txBox="1"/>
          <p:nvPr/>
        </p:nvSpPr>
        <p:spPr>
          <a:xfrm>
            <a:off x="11000232" y="5952744"/>
            <a:ext cx="420624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57677A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3A6F6AD-BB03-F98B-B001-223503657CD5}"/>
              </a:ext>
            </a:extLst>
          </p:cNvPr>
          <p:cNvSpPr txBox="1"/>
          <p:nvPr/>
        </p:nvSpPr>
        <p:spPr>
          <a:xfrm>
            <a:off x="612648" y="2743200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2A43"/>
                </a:solidFill>
                <a:latin typeface="Arial"/>
              </a:defRPr>
            </a:pPr>
            <a:r>
              <a:t>Smallbank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77144A3-C347-89A8-AFEA-629B419405E1}"/>
              </a:ext>
            </a:extLst>
          </p:cNvPr>
          <p:cNvSpPr/>
          <p:nvPr/>
        </p:nvSpPr>
        <p:spPr>
          <a:xfrm>
            <a:off x="3364992" y="2587752"/>
            <a:ext cx="3530498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EBE42C5-F172-D50E-525B-DB4A129D7C12}"/>
              </a:ext>
            </a:extLst>
          </p:cNvPr>
          <p:cNvSpPr txBox="1"/>
          <p:nvPr/>
        </p:nvSpPr>
        <p:spPr>
          <a:xfrm>
            <a:off x="3364992" y="2610612"/>
            <a:ext cx="3530498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D79166A-F858-F3CA-87CF-67A2C7A62E4D}"/>
              </a:ext>
            </a:extLst>
          </p:cNvPr>
          <p:cNvSpPr txBox="1"/>
          <p:nvPr/>
        </p:nvSpPr>
        <p:spPr>
          <a:xfrm>
            <a:off x="2304288" y="2999232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 err="1"/>
              <a:t>IsoPredict</a:t>
            </a:r>
            <a:endParaRPr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56CB83-79F8-BFCF-E696-FEDF77A3283A}"/>
              </a:ext>
            </a:extLst>
          </p:cNvPr>
          <p:cNvSpPr/>
          <p:nvPr/>
        </p:nvSpPr>
        <p:spPr>
          <a:xfrm>
            <a:off x="3364992" y="2953512"/>
            <a:ext cx="3530498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9A92DB1-1497-3118-5DF7-B7B55B344B8E}"/>
              </a:ext>
            </a:extLst>
          </p:cNvPr>
          <p:cNvSpPr txBox="1"/>
          <p:nvPr/>
        </p:nvSpPr>
        <p:spPr>
          <a:xfrm>
            <a:off x="3364992" y="2976372"/>
            <a:ext cx="3530498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79D143A-CCB5-3705-F1FA-29ADADAE011B}"/>
              </a:ext>
            </a:extLst>
          </p:cNvPr>
          <p:cNvSpPr/>
          <p:nvPr/>
        </p:nvSpPr>
        <p:spPr>
          <a:xfrm>
            <a:off x="6895490" y="2953512"/>
            <a:ext cx="4315053" cy="292608"/>
          </a:xfrm>
          <a:prstGeom prst="rect">
            <a:avLst/>
          </a:prstGeom>
          <a:solidFill>
            <a:srgbClr val="C66B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873E73-6B1F-12E4-1D57-54FF36CC5B4E}"/>
              </a:ext>
            </a:extLst>
          </p:cNvPr>
          <p:cNvSpPr txBox="1"/>
          <p:nvPr/>
        </p:nvSpPr>
        <p:spPr>
          <a:xfrm>
            <a:off x="6895490" y="2976372"/>
            <a:ext cx="4315053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767D78B-6C1A-3177-B84D-3F5B532CF8ED}"/>
              </a:ext>
            </a:extLst>
          </p:cNvPr>
          <p:cNvSpPr txBox="1"/>
          <p:nvPr/>
        </p:nvSpPr>
        <p:spPr>
          <a:xfrm>
            <a:off x="612648" y="3593591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2A43"/>
                </a:solidFill>
                <a:latin typeface="Arial"/>
              </a:defRPr>
            </a:pPr>
            <a:r>
              <a:t>Voter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B803D04-B6F6-C148-0300-46C4B9E37F94}"/>
              </a:ext>
            </a:extLst>
          </p:cNvPr>
          <p:cNvSpPr/>
          <p:nvPr/>
        </p:nvSpPr>
        <p:spPr>
          <a:xfrm>
            <a:off x="3364992" y="3438144"/>
            <a:ext cx="3922776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76603DB-E57C-91D9-9198-8DA165F92778}"/>
              </a:ext>
            </a:extLst>
          </p:cNvPr>
          <p:cNvSpPr txBox="1"/>
          <p:nvPr/>
        </p:nvSpPr>
        <p:spPr>
          <a:xfrm>
            <a:off x="3364992" y="3461003"/>
            <a:ext cx="3922776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2B57566-42B7-E01E-4347-16C45D7106B7}"/>
              </a:ext>
            </a:extLst>
          </p:cNvPr>
          <p:cNvSpPr/>
          <p:nvPr/>
        </p:nvSpPr>
        <p:spPr>
          <a:xfrm>
            <a:off x="3364992" y="3803904"/>
            <a:ext cx="3922776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D3E85CA-09C1-61DE-716B-C66F5EFDDE1F}"/>
              </a:ext>
            </a:extLst>
          </p:cNvPr>
          <p:cNvSpPr txBox="1"/>
          <p:nvPr/>
        </p:nvSpPr>
        <p:spPr>
          <a:xfrm>
            <a:off x="3364992" y="3826764"/>
            <a:ext cx="3922776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321790-4325-565F-871E-4AD44DF1D444}"/>
              </a:ext>
            </a:extLst>
          </p:cNvPr>
          <p:cNvSpPr txBox="1"/>
          <p:nvPr/>
        </p:nvSpPr>
        <p:spPr>
          <a:xfrm>
            <a:off x="612648" y="4443984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2A43"/>
                </a:solidFill>
                <a:latin typeface="Arial"/>
              </a:defRPr>
            </a:pPr>
            <a:r>
              <a:t>Wikipedia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1742BB6-C4E4-6EC8-A7C7-76CBA13B5197}"/>
              </a:ext>
            </a:extLst>
          </p:cNvPr>
          <p:cNvSpPr/>
          <p:nvPr/>
        </p:nvSpPr>
        <p:spPr>
          <a:xfrm>
            <a:off x="3364992" y="4288536"/>
            <a:ext cx="784555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FD60A89-A494-06A9-4654-746F582B9597}"/>
              </a:ext>
            </a:extLst>
          </p:cNvPr>
          <p:cNvSpPr txBox="1"/>
          <p:nvPr/>
        </p:nvSpPr>
        <p:spPr>
          <a:xfrm>
            <a:off x="3364992" y="4311396"/>
            <a:ext cx="784555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5FDD2DD-D94E-7A11-3C56-9496BE44D247}"/>
              </a:ext>
            </a:extLst>
          </p:cNvPr>
          <p:cNvSpPr/>
          <p:nvPr/>
        </p:nvSpPr>
        <p:spPr>
          <a:xfrm>
            <a:off x="3364992" y="4654296"/>
            <a:ext cx="784555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405168D-97B2-0EBF-01DE-78F24EAAF0DD}"/>
              </a:ext>
            </a:extLst>
          </p:cNvPr>
          <p:cNvSpPr txBox="1"/>
          <p:nvPr/>
        </p:nvSpPr>
        <p:spPr>
          <a:xfrm>
            <a:off x="3364992" y="4677156"/>
            <a:ext cx="784555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ECCEF62-E347-CA9B-564F-4AE73BCFE495}"/>
              </a:ext>
            </a:extLst>
          </p:cNvPr>
          <p:cNvSpPr/>
          <p:nvPr/>
        </p:nvSpPr>
        <p:spPr>
          <a:xfrm>
            <a:off x="4149547" y="4654296"/>
            <a:ext cx="392277" cy="292608"/>
          </a:xfrm>
          <a:prstGeom prst="rect">
            <a:avLst/>
          </a:prstGeom>
          <a:solidFill>
            <a:srgbClr val="C66B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DAB7B45-8323-3B15-54FF-058051A7C57E}"/>
              </a:ext>
            </a:extLst>
          </p:cNvPr>
          <p:cNvSpPr txBox="1"/>
          <p:nvPr/>
        </p:nvSpPr>
        <p:spPr>
          <a:xfrm>
            <a:off x="4149547" y="4677156"/>
            <a:ext cx="392277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39D0249-4428-4BAA-7176-7C3AA073E8C1}"/>
              </a:ext>
            </a:extLst>
          </p:cNvPr>
          <p:cNvSpPr txBox="1"/>
          <p:nvPr/>
        </p:nvSpPr>
        <p:spPr>
          <a:xfrm>
            <a:off x="612648" y="5294376"/>
            <a:ext cx="16916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200" b="1">
                <a:solidFill>
                  <a:srgbClr val="172A43"/>
                </a:solidFill>
                <a:latin typeface="Arial"/>
              </a:defRPr>
            </a:pPr>
            <a:r>
              <a:t>TPC-C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89AF9CD-AD24-3724-A52D-2FC83C79B648}"/>
              </a:ext>
            </a:extLst>
          </p:cNvPr>
          <p:cNvSpPr/>
          <p:nvPr/>
        </p:nvSpPr>
        <p:spPr>
          <a:xfrm>
            <a:off x="3364992" y="5138928"/>
            <a:ext cx="4707331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9957799-20E3-C593-1F6D-AE2539D6A6ED}"/>
              </a:ext>
            </a:extLst>
          </p:cNvPr>
          <p:cNvSpPr txBox="1"/>
          <p:nvPr/>
        </p:nvSpPr>
        <p:spPr>
          <a:xfrm>
            <a:off x="3364992" y="5161788"/>
            <a:ext cx="4707331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C207FB14-213B-31DC-210D-4DFB00229839}"/>
              </a:ext>
            </a:extLst>
          </p:cNvPr>
          <p:cNvSpPr/>
          <p:nvPr/>
        </p:nvSpPr>
        <p:spPr>
          <a:xfrm>
            <a:off x="3364992" y="5504688"/>
            <a:ext cx="4707331" cy="292608"/>
          </a:xfrm>
          <a:prstGeom prst="rect">
            <a:avLst/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DFE3D86-BBEE-EB82-795C-4D1C786C0340}"/>
              </a:ext>
            </a:extLst>
          </p:cNvPr>
          <p:cNvSpPr txBox="1"/>
          <p:nvPr/>
        </p:nvSpPr>
        <p:spPr>
          <a:xfrm>
            <a:off x="3364992" y="5527548"/>
            <a:ext cx="4707331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645606-4A8F-F4A5-2569-0BF26A09F7ED}"/>
              </a:ext>
            </a:extLst>
          </p:cNvPr>
          <p:cNvSpPr/>
          <p:nvPr/>
        </p:nvSpPr>
        <p:spPr>
          <a:xfrm>
            <a:off x="8072323" y="5504688"/>
            <a:ext cx="3138220" cy="292608"/>
          </a:xfrm>
          <a:prstGeom prst="rect">
            <a:avLst/>
          </a:prstGeom>
          <a:solidFill>
            <a:srgbClr val="C66B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7D1D067-8624-0072-24ED-342C639988C9}"/>
              </a:ext>
            </a:extLst>
          </p:cNvPr>
          <p:cNvSpPr txBox="1"/>
          <p:nvPr/>
        </p:nvSpPr>
        <p:spPr>
          <a:xfrm>
            <a:off x="8072323" y="5527548"/>
            <a:ext cx="313822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4A57C80-04FA-56EA-AC53-1EACE92B4FE6}"/>
              </a:ext>
            </a:extLst>
          </p:cNvPr>
          <p:cNvSpPr txBox="1"/>
          <p:nvPr/>
        </p:nvSpPr>
        <p:spPr>
          <a:xfrm>
            <a:off x="2304287" y="2645194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lang="en-US" dirty="0"/>
              <a:t>Augur</a:t>
            </a:r>
            <a:endParaRPr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C639C4-DA36-1B4E-5784-E3D9B026AED1}"/>
              </a:ext>
            </a:extLst>
          </p:cNvPr>
          <p:cNvSpPr txBox="1"/>
          <p:nvPr/>
        </p:nvSpPr>
        <p:spPr>
          <a:xfrm>
            <a:off x="2304288" y="3814866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 err="1"/>
              <a:t>IsoPredict</a:t>
            </a:r>
            <a:endParaRPr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FFF077C-DA14-F171-C37B-D389F72BF463}"/>
              </a:ext>
            </a:extLst>
          </p:cNvPr>
          <p:cNvSpPr txBox="1"/>
          <p:nvPr/>
        </p:nvSpPr>
        <p:spPr>
          <a:xfrm>
            <a:off x="2304287" y="3460828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lang="en-US" dirty="0"/>
              <a:t>Augur</a:t>
            </a:r>
            <a:endParaRPr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76DA13D-31E0-D7F7-FCEA-04E6F2642D63}"/>
              </a:ext>
            </a:extLst>
          </p:cNvPr>
          <p:cNvSpPr txBox="1"/>
          <p:nvPr/>
        </p:nvSpPr>
        <p:spPr>
          <a:xfrm>
            <a:off x="2304288" y="4674568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 err="1"/>
              <a:t>IsoPredict</a:t>
            </a:r>
            <a:endParaRPr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0496F5-EB76-3D8D-AECD-B3ED0083C612}"/>
              </a:ext>
            </a:extLst>
          </p:cNvPr>
          <p:cNvSpPr txBox="1"/>
          <p:nvPr/>
        </p:nvSpPr>
        <p:spPr>
          <a:xfrm>
            <a:off x="2304287" y="4320530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lang="en-US" dirty="0"/>
              <a:t>Augur</a:t>
            </a:r>
            <a:endParaRPr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F277170-1421-2761-A4E3-9FB8D1059BCC}"/>
              </a:ext>
            </a:extLst>
          </p:cNvPr>
          <p:cNvSpPr txBox="1"/>
          <p:nvPr/>
        </p:nvSpPr>
        <p:spPr>
          <a:xfrm>
            <a:off x="2304288" y="5522866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 err="1"/>
              <a:t>IsoPredict</a:t>
            </a:r>
            <a:endParaRPr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E2F249E-6F19-7A41-C891-B62BA0831DBF}"/>
              </a:ext>
            </a:extLst>
          </p:cNvPr>
          <p:cNvSpPr txBox="1"/>
          <p:nvPr/>
        </p:nvSpPr>
        <p:spPr>
          <a:xfrm>
            <a:off x="2304287" y="5168828"/>
            <a:ext cx="941831" cy="2307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lang="en-US" dirty="0"/>
              <a:t>Augur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EVALUATION</a:t>
            </a:r>
            <a:r>
              <a:rPr dirty="0"/>
              <a:t>: SCALABILITY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1064240" cy="877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100" b="1">
                <a:solidFill>
                  <a:srgbClr val="172A43"/>
                </a:solidFill>
                <a:latin typeface="Arial"/>
              </a:defRPr>
            </a:pPr>
            <a:r>
              <a:t>Larger traces make solving expensive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642D51-4C94-DB04-C450-96BEF9CBE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  <p:cxnSp>
        <p:nvCxnSpPr>
          <p:cNvPr id="7" name="Connector 10">
            <a:extLst>
              <a:ext uri="{FF2B5EF4-FFF2-40B4-BE49-F238E27FC236}">
                <a16:creationId xmlns:a16="http://schemas.microsoft.com/office/drawing/2014/main" id="{3519A980-6F1C-4A2E-4470-CE210F580E78}"/>
              </a:ext>
            </a:extLst>
          </p:cNvPr>
          <p:cNvCxnSpPr/>
          <p:nvPr/>
        </p:nvCxnSpPr>
        <p:spPr>
          <a:xfrm>
            <a:off x="950976" y="6044184"/>
            <a:ext cx="310896" cy="0"/>
          </a:xfrm>
          <a:prstGeom prst="line">
            <a:avLst/>
          </a:prstGeom>
          <a:ln w="38100">
            <a:solidFill>
              <a:srgbClr val="5767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65C0834-D654-851E-9276-55B08FC3B8B9}"/>
              </a:ext>
            </a:extLst>
          </p:cNvPr>
          <p:cNvSpPr txBox="1"/>
          <p:nvPr/>
        </p:nvSpPr>
        <p:spPr>
          <a:xfrm>
            <a:off x="1389888" y="5888736"/>
            <a:ext cx="170992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7677A"/>
                </a:solidFill>
                <a:latin typeface="Arial"/>
              </a:defRPr>
            </a:pPr>
            <a:r>
              <a:t>2 sessions</a:t>
            </a:r>
          </a:p>
        </p:txBody>
      </p:sp>
      <p:cxnSp>
        <p:nvCxnSpPr>
          <p:cNvPr id="22" name="Connector 12">
            <a:extLst>
              <a:ext uri="{FF2B5EF4-FFF2-40B4-BE49-F238E27FC236}">
                <a16:creationId xmlns:a16="http://schemas.microsoft.com/office/drawing/2014/main" id="{E8F17593-CC89-5DDF-41D2-89E7C63BC5AE}"/>
              </a:ext>
            </a:extLst>
          </p:cNvPr>
          <p:cNvCxnSpPr/>
          <p:nvPr/>
        </p:nvCxnSpPr>
        <p:spPr>
          <a:xfrm>
            <a:off x="3291840" y="6044184"/>
            <a:ext cx="310896" cy="0"/>
          </a:xfrm>
          <a:prstGeom prst="line">
            <a:avLst/>
          </a:prstGeom>
          <a:ln w="38100">
            <a:solidFill>
              <a:srgbClr val="2865C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EA6805E-FBA1-F7C5-94A7-CCE0C37AD73F}"/>
              </a:ext>
            </a:extLst>
          </p:cNvPr>
          <p:cNvSpPr txBox="1"/>
          <p:nvPr/>
        </p:nvSpPr>
        <p:spPr>
          <a:xfrm>
            <a:off x="3730752" y="5888736"/>
            <a:ext cx="170992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2865CE"/>
                </a:solidFill>
                <a:latin typeface="Arial"/>
              </a:defRPr>
            </a:pPr>
            <a:r>
              <a:t>3 sessions</a:t>
            </a:r>
          </a:p>
        </p:txBody>
      </p:sp>
      <p:cxnSp>
        <p:nvCxnSpPr>
          <p:cNvPr id="24" name="Connector 14">
            <a:extLst>
              <a:ext uri="{FF2B5EF4-FFF2-40B4-BE49-F238E27FC236}">
                <a16:creationId xmlns:a16="http://schemas.microsoft.com/office/drawing/2014/main" id="{52CCC1D5-9620-4B39-349E-585FDE450855}"/>
              </a:ext>
            </a:extLst>
          </p:cNvPr>
          <p:cNvCxnSpPr/>
          <p:nvPr/>
        </p:nvCxnSpPr>
        <p:spPr>
          <a:xfrm>
            <a:off x="5632704" y="6044184"/>
            <a:ext cx="310896" cy="0"/>
          </a:xfrm>
          <a:prstGeom prst="line">
            <a:avLst/>
          </a:prstGeom>
          <a:ln w="38100">
            <a:solidFill>
              <a:srgbClr val="B5671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D3ED62C-1934-0954-A074-D2BC3A9AFAFC}"/>
              </a:ext>
            </a:extLst>
          </p:cNvPr>
          <p:cNvSpPr txBox="1"/>
          <p:nvPr/>
        </p:nvSpPr>
        <p:spPr>
          <a:xfrm>
            <a:off x="6071616" y="5888736"/>
            <a:ext cx="170992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B56716"/>
                </a:solidFill>
                <a:latin typeface="Arial"/>
              </a:defRPr>
            </a:pPr>
            <a:r>
              <a:t>4 sessions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B99D9225-7926-465B-6ECD-5D95F2A49FA2}"/>
              </a:ext>
            </a:extLst>
          </p:cNvPr>
          <p:cNvSpPr/>
          <p:nvPr/>
        </p:nvSpPr>
        <p:spPr>
          <a:xfrm>
            <a:off x="8366760" y="2359152"/>
            <a:ext cx="3154680" cy="2108345"/>
          </a:xfrm>
          <a:prstGeom prst="roundRect">
            <a:avLst>
              <a:gd name="adj" fmla="val 12000"/>
            </a:avLst>
          </a:prstGeom>
          <a:solidFill>
            <a:srgbClr val="E7F4F0"/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11173E-5443-F61C-14B2-D0DD3D5572C7}"/>
              </a:ext>
            </a:extLst>
          </p:cNvPr>
          <p:cNvSpPr txBox="1"/>
          <p:nvPr/>
        </p:nvSpPr>
        <p:spPr>
          <a:xfrm>
            <a:off x="8641080" y="2500230"/>
            <a:ext cx="26060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300" b="1">
                <a:solidFill>
                  <a:srgbClr val="172A43"/>
                </a:solidFill>
                <a:latin typeface="Arial"/>
              </a:defRPr>
            </a:pPr>
            <a:r>
              <a:rPr dirty="0"/>
              <a:t>Keep the analysis window small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96634F9-3163-5705-39E7-696FA2DD5925}"/>
              </a:ext>
            </a:extLst>
          </p:cNvPr>
          <p:cNvSpPr txBox="1"/>
          <p:nvPr/>
        </p:nvSpPr>
        <p:spPr>
          <a:xfrm>
            <a:off x="8641080" y="3460350"/>
            <a:ext cx="2606040" cy="7779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57677A"/>
                </a:solidFill>
                <a:latin typeface="Arial"/>
              </a:defRPr>
            </a:pPr>
            <a:r>
              <a:rPr lang="en-US" dirty="0"/>
              <a:t>A</a:t>
            </a:r>
            <a:r>
              <a:rPr dirty="0"/>
              <a:t>ll </a:t>
            </a:r>
            <a:r>
              <a:rPr lang="en-US" dirty="0"/>
              <a:t>concurrency bugs </a:t>
            </a:r>
            <a:r>
              <a:rPr dirty="0"/>
              <a:t>appeared within 2–4 requests.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9E77E8-18B5-4BB6-20F7-B9A1BAB7D28B}"/>
              </a:ext>
            </a:extLst>
          </p:cNvPr>
          <p:cNvSpPr txBox="1"/>
          <p:nvPr/>
        </p:nvSpPr>
        <p:spPr>
          <a:xfrm>
            <a:off x="694944" y="1773936"/>
            <a:ext cx="7772400" cy="356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100" b="0">
                <a:solidFill>
                  <a:srgbClr val="57677A"/>
                </a:solidFill>
                <a:latin typeface="Arial"/>
              </a:defRPr>
            </a:pPr>
            <a:r>
              <a:t>SMT solving time (seconds, logarithmic axis)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F531499-95DB-27E5-D0DC-A4D2670FE60F}"/>
              </a:ext>
            </a:extLst>
          </p:cNvPr>
          <p:cNvGraphicFramePr>
            <a:graphicFrameLocks noGrp="1"/>
          </p:cNvGraphicFramePr>
          <p:nvPr/>
        </p:nvGraphicFramePr>
        <p:xfrm>
          <a:off x="722376" y="2359152"/>
          <a:ext cx="7443216" cy="3081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4EF039E-22B7-CC3E-A727-AB7605D4F90C}"/>
              </a:ext>
            </a:extLst>
          </p:cNvPr>
          <p:cNvSpPr txBox="1"/>
          <p:nvPr/>
        </p:nvSpPr>
        <p:spPr>
          <a:xfrm>
            <a:off x="1143000" y="5513832"/>
            <a:ext cx="6903720" cy="276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57677A"/>
                </a:solidFill>
                <a:latin typeface="Arial"/>
              </a:defRPr>
            </a:pPr>
            <a:r>
              <a:rPr dirty="0"/>
              <a:t>SQL statements per session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EVALUATION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30352" y="804672"/>
            <a:ext cx="11064240" cy="476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3000" b="1">
                <a:solidFill>
                  <a:srgbClr val="172A43"/>
                </a:solidFill>
                <a:latin typeface="Arial"/>
              </a:defRPr>
            </a:pPr>
            <a:r>
              <a:rPr lang="en-US" dirty="0"/>
              <a:t>Precise and effective on short execution windows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B256CA-55CE-AB0B-156A-2D450FC7D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02E769-F8C4-0997-904F-6D67C8CB1F61}"/>
              </a:ext>
            </a:extLst>
          </p:cNvPr>
          <p:cNvSpPr txBox="1"/>
          <p:nvPr/>
        </p:nvSpPr>
        <p:spPr>
          <a:xfrm>
            <a:off x="566928" y="2194560"/>
            <a:ext cx="297180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7D75"/>
                </a:solidFill>
                <a:latin typeface="Arial"/>
              </a:defRPr>
            </a:pPr>
            <a:r>
              <a:t>Effectiveness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D59F427-F73C-1584-8086-40BF2D19FCF7}"/>
              </a:ext>
            </a:extLst>
          </p:cNvPr>
          <p:cNvSpPr txBox="1"/>
          <p:nvPr/>
        </p:nvSpPr>
        <p:spPr>
          <a:xfrm>
            <a:off x="566928" y="2569463"/>
            <a:ext cx="2971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rPr dirty="0"/>
              <a:t>Does it find </a:t>
            </a:r>
            <a:r>
              <a:rPr lang="en-US" dirty="0"/>
              <a:t>bugs</a:t>
            </a:r>
            <a:r>
              <a:rPr dirty="0"/>
              <a:t> in a real app?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BCAB9E-E786-147F-6042-C714F121962D}"/>
              </a:ext>
            </a:extLst>
          </p:cNvPr>
          <p:cNvSpPr txBox="1"/>
          <p:nvPr/>
        </p:nvSpPr>
        <p:spPr>
          <a:xfrm>
            <a:off x="3794760" y="2148839"/>
            <a:ext cx="7818120" cy="3692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</a:pPr>
            <a:r>
              <a:rPr sz="2400" b="1" dirty="0">
                <a:solidFill>
                  <a:srgbClr val="172A43"/>
                </a:solidFill>
                <a:latin typeface="Arial"/>
              </a:rPr>
              <a:t>Predicted </a:t>
            </a:r>
            <a:r>
              <a:rPr lang="en-US" sz="2400" b="1" dirty="0">
                <a:solidFill>
                  <a:srgbClr val="007D75"/>
                </a:solidFill>
                <a:latin typeface="Arial"/>
              </a:rPr>
              <a:t>five </a:t>
            </a:r>
            <a:r>
              <a:rPr lang="en-US" sz="2400" b="1" dirty="0">
                <a:solidFill>
                  <a:srgbClr val="172A43"/>
                </a:solidFill>
                <a:latin typeface="Arial"/>
              </a:rPr>
              <a:t>concurrency bugs </a:t>
            </a:r>
            <a:r>
              <a:rPr sz="2400" b="1" dirty="0">
                <a:solidFill>
                  <a:srgbClr val="172A43"/>
                </a:solidFill>
                <a:latin typeface="Arial"/>
              </a:rPr>
              <a:t>in </a:t>
            </a:r>
            <a:r>
              <a:rPr sz="2400" b="1" dirty="0">
                <a:solidFill>
                  <a:srgbClr val="007D75"/>
                </a:solidFill>
                <a:latin typeface="Arial"/>
              </a:rPr>
              <a:t>Spree</a:t>
            </a:r>
          </a:p>
        </p:txBody>
      </p:sp>
      <p:cxnSp>
        <p:nvCxnSpPr>
          <p:cNvPr id="32" name="Connector 7">
            <a:extLst>
              <a:ext uri="{FF2B5EF4-FFF2-40B4-BE49-F238E27FC236}">
                <a16:creationId xmlns:a16="http://schemas.microsoft.com/office/drawing/2014/main" id="{A7BFA3B9-3C34-158D-EBF7-B7BC61F71419}"/>
              </a:ext>
            </a:extLst>
          </p:cNvPr>
          <p:cNvCxnSpPr/>
          <p:nvPr/>
        </p:nvCxnSpPr>
        <p:spPr>
          <a:xfrm>
            <a:off x="566928" y="3291839"/>
            <a:ext cx="11045952" cy="0"/>
          </a:xfrm>
          <a:prstGeom prst="line">
            <a:avLst/>
          </a:prstGeom>
          <a:ln w="1270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1E961F0-8F8C-1763-806C-4659F3D9F3FB}"/>
              </a:ext>
            </a:extLst>
          </p:cNvPr>
          <p:cNvSpPr txBox="1"/>
          <p:nvPr/>
        </p:nvSpPr>
        <p:spPr>
          <a:xfrm>
            <a:off x="566928" y="3611879"/>
            <a:ext cx="297180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007D75"/>
                </a:solidFill>
                <a:latin typeface="Arial"/>
              </a:defRPr>
            </a:pPr>
            <a:r>
              <a:t>Precision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C6BC1D-9795-16C5-CBE2-DC7F37EF1678}"/>
              </a:ext>
            </a:extLst>
          </p:cNvPr>
          <p:cNvSpPr txBox="1"/>
          <p:nvPr/>
        </p:nvSpPr>
        <p:spPr>
          <a:xfrm>
            <a:off x="566928" y="3986783"/>
            <a:ext cx="2971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t>Does it avoid false alarms?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05952FA-3E06-38D8-E01C-BACF24AF7F6A}"/>
              </a:ext>
            </a:extLst>
          </p:cNvPr>
          <p:cNvSpPr txBox="1"/>
          <p:nvPr/>
        </p:nvSpPr>
        <p:spPr>
          <a:xfrm>
            <a:off x="3794760" y="3566159"/>
            <a:ext cx="7818120" cy="3692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</a:pPr>
            <a:r>
              <a:rPr lang="en-US" sz="2400" b="1" dirty="0">
                <a:solidFill>
                  <a:srgbClr val="172A43"/>
                </a:solidFill>
                <a:latin typeface="Arial"/>
              </a:rPr>
              <a:t>All reported bugs violated </a:t>
            </a:r>
            <a:r>
              <a:rPr lang="en-US" sz="2400" b="1" dirty="0">
                <a:solidFill>
                  <a:srgbClr val="007D75"/>
                </a:solidFill>
                <a:latin typeface="Arial"/>
              </a:rPr>
              <a:t>view-serializability</a:t>
            </a:r>
            <a:endParaRPr sz="2400" b="1" dirty="0">
              <a:solidFill>
                <a:srgbClr val="172A43"/>
              </a:solidFill>
              <a:latin typeface="Arial"/>
            </a:endParaRPr>
          </a:p>
        </p:txBody>
      </p:sp>
      <p:cxnSp>
        <p:nvCxnSpPr>
          <p:cNvPr id="37" name="Connector 12">
            <a:extLst>
              <a:ext uri="{FF2B5EF4-FFF2-40B4-BE49-F238E27FC236}">
                <a16:creationId xmlns:a16="http://schemas.microsoft.com/office/drawing/2014/main" id="{899D8F55-3E37-30EF-6666-78FB23ED771C}"/>
              </a:ext>
            </a:extLst>
          </p:cNvPr>
          <p:cNvCxnSpPr/>
          <p:nvPr/>
        </p:nvCxnSpPr>
        <p:spPr>
          <a:xfrm>
            <a:off x="566928" y="4709160"/>
            <a:ext cx="11045952" cy="0"/>
          </a:xfrm>
          <a:prstGeom prst="line">
            <a:avLst/>
          </a:prstGeom>
          <a:ln w="12700">
            <a:solidFill>
              <a:srgbClr val="DCE3E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84CEE3B-B072-237A-E62E-2B1D1E50AF73}"/>
              </a:ext>
            </a:extLst>
          </p:cNvPr>
          <p:cNvSpPr txBox="1"/>
          <p:nvPr/>
        </p:nvSpPr>
        <p:spPr>
          <a:xfrm>
            <a:off x="566928" y="5029200"/>
            <a:ext cx="297180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B56716"/>
                </a:solidFill>
                <a:latin typeface="Arial"/>
              </a:defRPr>
            </a:pPr>
            <a:r>
              <a:t>Scalability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C7711CA-A36A-465A-4971-8AE20DA17398}"/>
              </a:ext>
            </a:extLst>
          </p:cNvPr>
          <p:cNvSpPr txBox="1"/>
          <p:nvPr/>
        </p:nvSpPr>
        <p:spPr>
          <a:xfrm>
            <a:off x="566928" y="5404104"/>
            <a:ext cx="2971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7677A"/>
                </a:solidFill>
                <a:latin typeface="Arial"/>
              </a:defRPr>
            </a:pPr>
            <a:r>
              <a:t>How does solving cost scale?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D9BF033-1F21-905A-6A17-1F4F908AFF15}"/>
              </a:ext>
            </a:extLst>
          </p:cNvPr>
          <p:cNvSpPr txBox="1"/>
          <p:nvPr/>
        </p:nvSpPr>
        <p:spPr>
          <a:xfrm>
            <a:off x="3794760" y="4983480"/>
            <a:ext cx="7818120" cy="3692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</a:pPr>
            <a:r>
              <a:rPr lang="en-US" sz="2400" b="1" dirty="0">
                <a:latin typeface="Arial"/>
              </a:rPr>
              <a:t>SMT solving time</a:t>
            </a:r>
            <a:r>
              <a:rPr sz="2400" b="1" dirty="0">
                <a:latin typeface="Arial"/>
              </a:rPr>
              <a:t> </a:t>
            </a:r>
            <a:r>
              <a:rPr sz="2400" b="1" dirty="0">
                <a:solidFill>
                  <a:srgbClr val="B56716"/>
                </a:solidFill>
                <a:latin typeface="Arial"/>
              </a:rPr>
              <a:t>grows steeply</a:t>
            </a:r>
            <a:endParaRPr sz="2400" b="1" dirty="0">
              <a:solidFill>
                <a:srgbClr val="172A43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63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34FF92-427D-9042-B4A2-1725E6C80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87510A-4845-E587-A08E-F0AB502E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988FC6-074D-9369-119F-550F66B6E030}"/>
              </a:ext>
            </a:extLst>
          </p:cNvPr>
          <p:cNvSpPr txBox="1"/>
          <p:nvPr/>
        </p:nvSpPr>
        <p:spPr>
          <a:xfrm>
            <a:off x="530352" y="301752"/>
            <a:ext cx="10972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07D75"/>
                </a:solidFill>
                <a:latin typeface="Arial"/>
              </a:defRPr>
            </a:pPr>
            <a:r>
              <a:rPr lang="en-US" dirty="0"/>
              <a:t>CONCLUSION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F39C2C-69CE-6EE0-154E-64B474617206}"/>
              </a:ext>
            </a:extLst>
          </p:cNvPr>
          <p:cNvSpPr txBox="1"/>
          <p:nvPr/>
        </p:nvSpPr>
        <p:spPr>
          <a:xfrm>
            <a:off x="530352" y="804672"/>
            <a:ext cx="11064240" cy="4614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172A43"/>
                </a:solidFill>
                <a:latin typeface="Arial"/>
              </a:defRPr>
            </a:pPr>
            <a:r>
              <a:rPr lang="en-US" dirty="0">
                <a:solidFill>
                  <a:schemeClr val="bg1"/>
                </a:solidFill>
              </a:rPr>
              <a:t>Augur’s contributions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1948B9-C5E6-006F-ED57-BF9355966210}"/>
              </a:ext>
            </a:extLst>
          </p:cNvPr>
          <p:cNvSpPr/>
          <p:nvPr/>
        </p:nvSpPr>
        <p:spPr>
          <a:xfrm>
            <a:off x="640080" y="2258461"/>
            <a:ext cx="3547872" cy="1947779"/>
          </a:xfrm>
          <a:prstGeom prst="roundRect">
            <a:avLst>
              <a:gd name="adj" fmla="val 12000"/>
            </a:avLst>
          </a:prstGeom>
          <a:solidFill>
            <a:srgbClr val="2865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CE4D9A-2D8E-F395-C3BD-B5E91673BE30}"/>
              </a:ext>
            </a:extLst>
          </p:cNvPr>
          <p:cNvSpPr txBox="1"/>
          <p:nvPr/>
        </p:nvSpPr>
        <p:spPr>
          <a:xfrm>
            <a:off x="850392" y="2510790"/>
            <a:ext cx="3127248" cy="4000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Black-box Traces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4C3811-5CB4-B990-15EA-9A65721004B4}"/>
              </a:ext>
            </a:extLst>
          </p:cNvPr>
          <p:cNvSpPr txBox="1"/>
          <p:nvPr/>
        </p:nvSpPr>
        <p:spPr>
          <a:xfrm>
            <a:off x="850392" y="3099744"/>
            <a:ext cx="3108960" cy="576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Infers the dependencies using an SMT solver</a:t>
            </a:r>
            <a:endParaRPr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CA687B8-D936-7566-285C-C5B66684B391}"/>
              </a:ext>
            </a:extLst>
          </p:cNvPr>
          <p:cNvSpPr/>
          <p:nvPr/>
        </p:nvSpPr>
        <p:spPr>
          <a:xfrm>
            <a:off x="4434840" y="2258461"/>
            <a:ext cx="3547872" cy="1947779"/>
          </a:xfrm>
          <a:prstGeom prst="roundRect">
            <a:avLst>
              <a:gd name="adj" fmla="val 12000"/>
            </a:avLst>
          </a:prstGeom>
          <a:solidFill>
            <a:srgbClr val="007D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E24579-9760-AA68-5BB3-D2487340FEAC}"/>
              </a:ext>
            </a:extLst>
          </p:cNvPr>
          <p:cNvSpPr txBox="1"/>
          <p:nvPr/>
        </p:nvSpPr>
        <p:spPr>
          <a:xfrm>
            <a:off x="4645152" y="2510790"/>
            <a:ext cx="3127248" cy="4000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SQL Semantics</a:t>
            </a:r>
            <a:endParaRPr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E739C9-C3C9-289A-8FB1-2E6C45F392EB}"/>
              </a:ext>
            </a:extLst>
          </p:cNvPr>
          <p:cNvSpPr txBox="1"/>
          <p:nvPr/>
        </p:nvSpPr>
        <p:spPr>
          <a:xfrm>
            <a:off x="4645152" y="3099744"/>
            <a:ext cx="3108960" cy="875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1800" b="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Precise modelling of SQL semantics allows keeping track of reads &amp; writes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6BEEEAF-7D69-F834-8A44-3AD491B77B32}"/>
              </a:ext>
            </a:extLst>
          </p:cNvPr>
          <p:cNvSpPr/>
          <p:nvPr/>
        </p:nvSpPr>
        <p:spPr>
          <a:xfrm>
            <a:off x="8229600" y="2258461"/>
            <a:ext cx="3547872" cy="1947779"/>
          </a:xfrm>
          <a:prstGeom prst="roundRect">
            <a:avLst>
              <a:gd name="adj" fmla="val 12000"/>
            </a:avLst>
          </a:prstGeom>
          <a:solidFill>
            <a:srgbClr val="B567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97839A-7232-74B2-FC8C-3AED977EA79D}"/>
              </a:ext>
            </a:extLst>
          </p:cNvPr>
          <p:cNvSpPr txBox="1"/>
          <p:nvPr/>
        </p:nvSpPr>
        <p:spPr>
          <a:xfrm>
            <a:off x="8430768" y="2510790"/>
            <a:ext cx="3127248" cy="4000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 sz="2600" b="1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View Serializability</a:t>
            </a:r>
            <a:endParaRPr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4DD357-0B2C-11FF-E670-074963F2CA9E}"/>
              </a:ext>
            </a:extLst>
          </p:cNvPr>
          <p:cNvSpPr txBox="1"/>
          <p:nvPr/>
        </p:nvSpPr>
        <p:spPr>
          <a:xfrm>
            <a:off x="8430768" y="3099744"/>
            <a:ext cx="3108960" cy="5761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defRPr sz="1800" b="0">
                <a:solidFill>
                  <a:srgbClr val="FFFFFF"/>
                </a:solidFill>
                <a:latin typeface="Arial"/>
              </a:defRPr>
            </a:pPr>
            <a:r>
              <a:rPr lang="en-US" dirty="0"/>
              <a:t>Reports only view-serializability violations</a:t>
            </a:r>
          </a:p>
        </p:txBody>
      </p:sp>
    </p:spTree>
    <p:extLst>
      <p:ext uri="{BB962C8B-B14F-4D97-AF65-F5344CB8AC3E}">
        <p14:creationId xmlns:p14="http://schemas.microsoft.com/office/powerpoint/2010/main" val="2012088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4339</TotalTime>
  <Words>1060</Words>
  <Application>Microsoft Macintosh PowerPoint</Application>
  <PresentationFormat>Widescreen</PresentationFormat>
  <Paragraphs>248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Augur: Predicting View Serializability Violations in Relational Data Store Applications</dc:title>
  <dc:subject>15-minute academic conference presentation</dc:subject>
  <dc:creator>Chujun Geng; Noah Charlton; Spyros Blanas; Michael D. Bond; Yang Wang</dc:creator>
  <cp:keywords>Augur, SQL, predictive analysis, view serializability, weak isolation</cp:keywords>
  <dc:description>generated using python-pptx</dc:description>
  <cp:lastModifiedBy>Geng, Chujun</cp:lastModifiedBy>
  <cp:revision>139</cp:revision>
  <dcterms:created xsi:type="dcterms:W3CDTF">2013-01-27T09:14:16Z</dcterms:created>
  <dcterms:modified xsi:type="dcterms:W3CDTF">2026-10-05T22:14:17Z</dcterms:modified>
  <cp:category/>
</cp:coreProperties>
</file>